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407" r:id="rId2"/>
    <p:sldId id="461" r:id="rId3"/>
    <p:sldId id="450" r:id="rId4"/>
    <p:sldId id="451" r:id="rId5"/>
    <p:sldId id="413" r:id="rId6"/>
    <p:sldId id="458" r:id="rId7"/>
    <p:sldId id="436" r:id="rId8"/>
    <p:sldId id="452" r:id="rId9"/>
    <p:sldId id="457" r:id="rId10"/>
    <p:sldId id="460" r:id="rId11"/>
    <p:sldId id="453" r:id="rId12"/>
    <p:sldId id="454" r:id="rId13"/>
    <p:sldId id="455" r:id="rId14"/>
    <p:sldId id="459" r:id="rId1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75F7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2" d="100"/>
          <a:sy n="82" d="100"/>
        </p:scale>
        <p:origin x="282" y="90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Hoja1!$A$2:$A$30</c:f>
              <c:numCache>
                <c:formatCode>General</c:formatCod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numCache>
            </c:numRef>
          </c:cat>
          <c:val>
            <c:numRef>
              <c:f>Hoja1!$B$2:$B$30</c:f>
              <c:numCache>
                <c:formatCode>General</c:formatCode>
                <c:ptCount val="29"/>
                <c:pt idx="0">
                  <c:v>68782</c:v>
                </c:pt>
                <c:pt idx="1">
                  <c:v>5077</c:v>
                </c:pt>
                <c:pt idx="2">
                  <c:v>846</c:v>
                </c:pt>
                <c:pt idx="3">
                  <c:v>172</c:v>
                </c:pt>
                <c:pt idx="4">
                  <c:v>128</c:v>
                </c:pt>
                <c:pt idx="5">
                  <c:v>12</c:v>
                </c:pt>
                <c:pt idx="6">
                  <c:v>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30</c:v>
                </c:pt>
                <c:pt idx="11">
                  <c:v>3</c:v>
                </c:pt>
                <c:pt idx="12">
                  <c:v>0</c:v>
                </c:pt>
                <c:pt idx="13">
                  <c:v>11</c:v>
                </c:pt>
                <c:pt idx="14">
                  <c:v>64</c:v>
                </c:pt>
                <c:pt idx="15">
                  <c:v>6</c:v>
                </c:pt>
                <c:pt idx="16">
                  <c:v>23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3</c:v>
                </c:pt>
                <c:pt idx="22">
                  <c:v>0</c:v>
                </c:pt>
                <c:pt idx="23">
                  <c:v>2</c:v>
                </c:pt>
                <c:pt idx="24">
                  <c:v>3</c:v>
                </c:pt>
                <c:pt idx="25">
                  <c:v>1</c:v>
                </c:pt>
                <c:pt idx="26">
                  <c:v>0</c:v>
                </c:pt>
                <c:pt idx="27">
                  <c:v>0</c:v>
                </c:pt>
                <c:pt idx="28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400374496"/>
        <c:axId val="400373936"/>
      </c:barChart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Incidencia</c:v>
                </c:pt>
              </c:strCache>
            </c:strRef>
          </c:tx>
          <c:spPr>
            <a:ln w="9525" cap="rnd">
              <a:solidFill>
                <a:srgbClr val="FF000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numRef>
              <c:f>Hoja1!$A$2:$A$30</c:f>
              <c:numCache>
                <c:formatCode>General</c:formatCode>
                <c:ptCount val="29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  <c:pt idx="25">
                  <c:v>2015</c:v>
                </c:pt>
                <c:pt idx="26">
                  <c:v>2016</c:v>
                </c:pt>
                <c:pt idx="27">
                  <c:v>2017</c:v>
                </c:pt>
                <c:pt idx="28">
                  <c:v>2018</c:v>
                </c:pt>
              </c:numCache>
            </c:numRef>
          </c:cat>
          <c:val>
            <c:numRef>
              <c:f>Hoja1!$C$2:$C$30</c:f>
              <c:numCache>
                <c:formatCode>General</c:formatCode>
                <c:ptCount val="29"/>
                <c:pt idx="0">
                  <c:v>81</c:v>
                </c:pt>
                <c:pt idx="1">
                  <c:v>7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2220720"/>
        <c:axId val="382221280"/>
      </c:lineChart>
      <c:catAx>
        <c:axId val="40037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400373936"/>
        <c:crosses val="autoZero"/>
        <c:auto val="1"/>
        <c:lblAlgn val="ctr"/>
        <c:lblOffset val="100"/>
        <c:noMultiLvlLbl val="0"/>
      </c:catAx>
      <c:valAx>
        <c:axId val="400373936"/>
        <c:scaling>
          <c:orientation val="minMax"/>
          <c:max val="700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 smtClean="0"/>
                  <a:t>Casos de Sarampión</a:t>
                </a:r>
                <a:endParaRPr lang="es-MX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400374496"/>
        <c:crosses val="autoZero"/>
        <c:crossBetween val="between"/>
      </c:valAx>
      <c:valAx>
        <c:axId val="382221280"/>
        <c:scaling>
          <c:orientation val="minMax"/>
          <c:max val="100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82220720"/>
        <c:crosses val="max"/>
        <c:crossBetween val="between"/>
      </c:valAx>
      <c:catAx>
        <c:axId val="3822207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822212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5001825756578182"/>
          <c:y val="0.10948192517616245"/>
          <c:w val="0.27832386587408026"/>
          <c:h val="0.172979893487012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434514650510731"/>
          <c:y val="0.11911854381364717"/>
          <c:w val="0.81777800570587378"/>
          <c:h val="0.602986462589182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Serie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Hoja1!$A$2:$A$13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Hoja1!$B$2:$B$13</c:f>
              <c:numCache>
                <c:formatCode>General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077216"/>
        <c:axId val="134078336"/>
      </c:barChart>
      <c:catAx>
        <c:axId val="134077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4078336"/>
        <c:crosses val="autoZero"/>
        <c:auto val="1"/>
        <c:lblAlgn val="ctr"/>
        <c:lblOffset val="100"/>
        <c:noMultiLvlLbl val="0"/>
      </c:catAx>
      <c:valAx>
        <c:axId val="13407833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 smtClean="0"/>
                  <a:t> Casos</a:t>
                </a:r>
                <a:endParaRPr lang="es-MX" dirty="0"/>
              </a:p>
            </c:rich>
          </c:tx>
          <c:layout>
            <c:manualLayout>
              <c:xMode val="edge"/>
              <c:yMode val="edge"/>
              <c:x val="2.5342588899107961E-2"/>
              <c:y val="0.227583236782730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4077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MX" sz="1200" dirty="0" smtClean="0"/>
              <a:t>Casos e incidencia de EFE, San Luis Potosí, 2007-2017</a:t>
            </a:r>
            <a:endParaRPr lang="es-MX" sz="120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cat>
            <c:strRef>
              <c:f>Hoja1!$A$2:$A$13</c:f>
              <c:strCach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2018*</c:v>
                </c:pt>
              </c:strCache>
            </c:strRef>
          </c:cat>
          <c:val>
            <c:numRef>
              <c:f>Hoja1!$B$2:$B$13</c:f>
              <c:numCache>
                <c:formatCode>General</c:formatCode>
                <c:ptCount val="12"/>
                <c:pt idx="0">
                  <c:v>300</c:v>
                </c:pt>
                <c:pt idx="1">
                  <c:v>330</c:v>
                </c:pt>
                <c:pt idx="2">
                  <c:v>237</c:v>
                </c:pt>
                <c:pt idx="3">
                  <c:v>343</c:v>
                </c:pt>
                <c:pt idx="4">
                  <c:v>458</c:v>
                </c:pt>
                <c:pt idx="5">
                  <c:v>343</c:v>
                </c:pt>
                <c:pt idx="6">
                  <c:v>322</c:v>
                </c:pt>
                <c:pt idx="7">
                  <c:v>315</c:v>
                </c:pt>
                <c:pt idx="8">
                  <c:v>296</c:v>
                </c:pt>
                <c:pt idx="9">
                  <c:v>236</c:v>
                </c:pt>
                <c:pt idx="10">
                  <c:v>226</c:v>
                </c:pt>
                <c:pt idx="11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260875856"/>
        <c:axId val="260876416"/>
      </c:barChart>
      <c:lineChart>
        <c:grouping val="standard"/>
        <c:varyColors val="0"/>
        <c:ser>
          <c:idx val="1"/>
          <c:order val="1"/>
          <c:tx>
            <c:strRef>
              <c:f>Hoja1!$C$1</c:f>
              <c:strCache>
                <c:ptCount val="1"/>
                <c:pt idx="0">
                  <c:v>Tasa</c:v>
                </c:pt>
              </c:strCache>
            </c:strRef>
          </c:tx>
          <c:spPr>
            <a:ln w="31750" cap="rnd">
              <a:solidFill>
                <a:srgbClr val="7030A0"/>
              </a:solidFill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strRef>
              <c:f>Hoja1!$A$2:$A$13</c:f>
              <c:strCach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2018*</c:v>
                </c:pt>
              </c:strCache>
            </c:strRef>
          </c:cat>
          <c:val>
            <c:numRef>
              <c:f>Hoja1!$C$2:$C$13</c:f>
              <c:numCache>
                <c:formatCode>General</c:formatCode>
                <c:ptCount val="12"/>
                <c:pt idx="0">
                  <c:v>10.85</c:v>
                </c:pt>
                <c:pt idx="1">
                  <c:v>12.9</c:v>
                </c:pt>
                <c:pt idx="2">
                  <c:v>12.8</c:v>
                </c:pt>
                <c:pt idx="3">
                  <c:v>13.1093207</c:v>
                </c:pt>
                <c:pt idx="4">
                  <c:v>17.2988751</c:v>
                </c:pt>
                <c:pt idx="5">
                  <c:v>12.8209345</c:v>
                </c:pt>
                <c:pt idx="6">
                  <c:v>11.915665199999999</c:v>
                </c:pt>
                <c:pt idx="7">
                  <c:v>11.5460405</c:v>
                </c:pt>
                <c:pt idx="8">
                  <c:v>10.750040500000001</c:v>
                </c:pt>
                <c:pt idx="9">
                  <c:v>8.4953387199999995</c:v>
                </c:pt>
                <c:pt idx="10">
                  <c:v>8.0661308500000004</c:v>
                </c:pt>
                <c:pt idx="11">
                  <c:v>0.53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65536640"/>
        <c:axId val="265536080"/>
      </c:lineChart>
      <c:catAx>
        <c:axId val="260875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60876416"/>
        <c:crosses val="autoZero"/>
        <c:auto val="1"/>
        <c:lblAlgn val="ctr"/>
        <c:lblOffset val="100"/>
        <c:noMultiLvlLbl val="0"/>
      </c:catAx>
      <c:valAx>
        <c:axId val="260876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 smtClean="0"/>
                  <a:t>Casos</a:t>
                </a:r>
                <a:endParaRPr lang="es-MX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60875856"/>
        <c:crosses val="autoZero"/>
        <c:crossBetween val="between"/>
      </c:valAx>
      <c:valAx>
        <c:axId val="265536080"/>
        <c:scaling>
          <c:orientation val="minMax"/>
        </c:scaling>
        <c:delete val="0"/>
        <c:axPos val="r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265536640"/>
        <c:crosses val="max"/>
        <c:crossBetween val="between"/>
      </c:valAx>
      <c:catAx>
        <c:axId val="26553664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655360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400" dirty="0" smtClean="0"/>
              <a:t>Casos</a:t>
            </a:r>
            <a:r>
              <a:rPr lang="es-MX" sz="1400" baseline="0" dirty="0" smtClean="0"/>
              <a:t> de EFE por institución, SLP, 2018*</a:t>
            </a:r>
            <a:r>
              <a:rPr lang="es-MX" sz="1400" dirty="0" smtClean="0"/>
              <a:t> </a:t>
            </a:r>
            <a:endParaRPr lang="es-MX" sz="1400" dirty="0"/>
          </a:p>
        </c:rich>
      </c:tx>
      <c:layout/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SSA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Hoja1!$B$2:$B$8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IMSS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Hoja1!$C$2:$C$8</c:f>
              <c:numCache>
                <c:formatCode>General</c:formatCode>
                <c:ptCount val="7"/>
                <c:pt idx="0">
                  <c:v>3</c:v>
                </c:pt>
                <c:pt idx="3">
                  <c:v>0</c:v>
                </c:pt>
                <c:pt idx="4">
                  <c:v>1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PROSPERA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Hoja1!$D$2:$D$8</c:f>
              <c:numCache>
                <c:formatCode>General</c:formatCode>
                <c:ptCount val="7"/>
                <c:pt idx="0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ISSSTE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Hoja1!$E$2:$E$8</c:f>
              <c:numCache>
                <c:formatCode>General</c:formatCode>
                <c:ptCount val="7"/>
                <c:pt idx="0">
                  <c:v>0</c:v>
                </c:pt>
                <c:pt idx="3">
                  <c:v>0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Otras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Hoja1!$A$2:$A$8</c:f>
              <c:strCache>
                <c:ptCount val="7"/>
                <c:pt idx="0">
                  <c:v>JS I</c:v>
                </c:pt>
                <c:pt idx="1">
                  <c:v>JS II</c:v>
                </c:pt>
                <c:pt idx="2">
                  <c:v>JS III</c:v>
                </c:pt>
                <c:pt idx="3">
                  <c:v>JS IV</c:v>
                </c:pt>
                <c:pt idx="4">
                  <c:v>JS V</c:v>
                </c:pt>
                <c:pt idx="5">
                  <c:v>JS VI</c:v>
                </c:pt>
                <c:pt idx="6">
                  <c:v>JS VII</c:v>
                </c:pt>
              </c:strCache>
            </c:strRef>
          </c:cat>
          <c:val>
            <c:numRef>
              <c:f>Hoja1!$F$2:$F$8</c:f>
              <c:numCache>
                <c:formatCode>General</c:formatCode>
                <c:ptCount val="7"/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26063904"/>
        <c:axId val="326064464"/>
      </c:barChart>
      <c:catAx>
        <c:axId val="326063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26064464"/>
        <c:crosses val="autoZero"/>
        <c:auto val="1"/>
        <c:lblAlgn val="ctr"/>
        <c:lblOffset val="100"/>
        <c:noMultiLvlLbl val="0"/>
      </c:catAx>
      <c:valAx>
        <c:axId val="32606446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 dirty="0" smtClean="0"/>
                  <a:t>Casos</a:t>
                </a:r>
                <a:endParaRPr lang="es-MX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326063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887163965159754"/>
          <c:y val="0.93056398017317887"/>
          <c:w val="0.46752008324262923"/>
          <c:h val="6.94360589629089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2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dk1">
            <a:lumMod val="75000"/>
            <a:lumOff val="25000"/>
          </a:schemeClr>
        </a:solidFill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004C2D-2449-47A7-BC7D-C4F8E999E3AF}" type="doc">
      <dgm:prSet loTypeId="urn:microsoft.com/office/officeart/2005/8/layout/vList3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73E15E5-68A0-42F8-BB3F-7D9917B873E8}">
      <dgm:prSet phldrT="[Texto]"/>
      <dgm:spPr/>
      <dgm:t>
        <a:bodyPr/>
        <a:lstStyle/>
        <a:p>
          <a:r>
            <a:rPr lang="es-MX" dirty="0" smtClean="0"/>
            <a:t>San Luis </a:t>
          </a:r>
          <a:r>
            <a:rPr lang="es-MX" dirty="0" err="1" smtClean="0"/>
            <a:t>Potosi</a:t>
          </a:r>
          <a:endParaRPr lang="es-MX" dirty="0"/>
        </a:p>
      </dgm:t>
    </dgm:pt>
    <dgm:pt modelId="{BD857EE0-8E1E-41D4-A034-FB7E2B0F58F9}" type="parTrans" cxnId="{AEFA44E6-347D-4BE2-9755-03E6BCB2E20A}">
      <dgm:prSet/>
      <dgm:spPr/>
      <dgm:t>
        <a:bodyPr/>
        <a:lstStyle/>
        <a:p>
          <a:endParaRPr lang="es-MX"/>
        </a:p>
      </dgm:t>
    </dgm:pt>
    <dgm:pt modelId="{207829F7-9A3F-4B5F-B8DE-5F63B3ED1185}" type="sibTrans" cxnId="{AEFA44E6-347D-4BE2-9755-03E6BCB2E20A}">
      <dgm:prSet/>
      <dgm:spPr/>
      <dgm:t>
        <a:bodyPr/>
        <a:lstStyle/>
        <a:p>
          <a:endParaRPr lang="es-MX"/>
        </a:p>
      </dgm:t>
    </dgm:pt>
    <dgm:pt modelId="{8F6CB43F-C5FB-4CFF-B78B-A5991CF6339B}">
      <dgm:prSet phldrT="[Texto]"/>
      <dgm:spPr/>
      <dgm:t>
        <a:bodyPr/>
        <a:lstStyle/>
        <a:p>
          <a:r>
            <a:rPr lang="es-MX" dirty="0" smtClean="0"/>
            <a:t>2013:    9,227 </a:t>
          </a:r>
          <a:endParaRPr lang="es-MX" dirty="0"/>
        </a:p>
      </dgm:t>
    </dgm:pt>
    <dgm:pt modelId="{FEA7504B-A496-4AB9-AE76-54C6B30147FA}" type="parTrans" cxnId="{17386245-F13E-4FB3-A4BD-093F1D334F7A}">
      <dgm:prSet/>
      <dgm:spPr/>
      <dgm:t>
        <a:bodyPr/>
        <a:lstStyle/>
        <a:p>
          <a:endParaRPr lang="es-MX"/>
        </a:p>
      </dgm:t>
    </dgm:pt>
    <dgm:pt modelId="{2BB7A6ED-E337-4E58-A473-5A09E105F75A}" type="sibTrans" cxnId="{17386245-F13E-4FB3-A4BD-093F1D334F7A}">
      <dgm:prSet/>
      <dgm:spPr/>
      <dgm:t>
        <a:bodyPr/>
        <a:lstStyle/>
        <a:p>
          <a:endParaRPr lang="es-MX"/>
        </a:p>
      </dgm:t>
    </dgm:pt>
    <dgm:pt modelId="{9E2A6E76-4522-4C78-B88B-5D7D2DC018AB}">
      <dgm:prSet phldrT="[Texto]"/>
      <dgm:spPr/>
      <dgm:t>
        <a:bodyPr/>
        <a:lstStyle/>
        <a:p>
          <a:r>
            <a:rPr lang="es-MX" dirty="0" smtClean="0"/>
            <a:t>2014:    3,464</a:t>
          </a:r>
          <a:endParaRPr lang="es-MX" dirty="0"/>
        </a:p>
      </dgm:t>
    </dgm:pt>
    <dgm:pt modelId="{E40E3B0A-9112-475C-96C5-902541F1D971}" type="parTrans" cxnId="{2F96C3F7-680C-4407-AB94-E813DC233D47}">
      <dgm:prSet/>
      <dgm:spPr/>
      <dgm:t>
        <a:bodyPr/>
        <a:lstStyle/>
        <a:p>
          <a:endParaRPr lang="es-MX"/>
        </a:p>
      </dgm:t>
    </dgm:pt>
    <dgm:pt modelId="{5BDED6C7-D18B-4A7F-95A2-C24E10AAF3CB}" type="sibTrans" cxnId="{2F96C3F7-680C-4407-AB94-E813DC233D47}">
      <dgm:prSet/>
      <dgm:spPr/>
      <dgm:t>
        <a:bodyPr/>
        <a:lstStyle/>
        <a:p>
          <a:endParaRPr lang="es-MX"/>
        </a:p>
      </dgm:t>
    </dgm:pt>
    <dgm:pt modelId="{44EBCDF5-8069-409F-853C-A711BFCD9126}">
      <dgm:prSet phldrT="[Texto]"/>
      <dgm:spPr/>
      <dgm:t>
        <a:bodyPr/>
        <a:lstStyle/>
        <a:p>
          <a:r>
            <a:rPr lang="es-MX" dirty="0" smtClean="0"/>
            <a:t>2015:    2,994</a:t>
          </a:r>
          <a:endParaRPr lang="es-MX" dirty="0"/>
        </a:p>
      </dgm:t>
    </dgm:pt>
    <dgm:pt modelId="{68A77384-0099-408D-8426-6AA8F54E47B7}" type="parTrans" cxnId="{6E3ED4DF-298E-4247-8309-E197D0B22723}">
      <dgm:prSet/>
      <dgm:spPr/>
      <dgm:t>
        <a:bodyPr/>
        <a:lstStyle/>
        <a:p>
          <a:endParaRPr lang="es-MX"/>
        </a:p>
      </dgm:t>
    </dgm:pt>
    <dgm:pt modelId="{4361BDB5-B3E9-4644-8425-426E1585DF0C}" type="sibTrans" cxnId="{6E3ED4DF-298E-4247-8309-E197D0B22723}">
      <dgm:prSet/>
      <dgm:spPr/>
      <dgm:t>
        <a:bodyPr/>
        <a:lstStyle/>
        <a:p>
          <a:endParaRPr lang="es-MX"/>
        </a:p>
      </dgm:t>
    </dgm:pt>
    <dgm:pt modelId="{E590CDF8-14C0-46F1-8534-0FB9C670D638}">
      <dgm:prSet phldrT="[Texto]"/>
      <dgm:spPr/>
      <dgm:t>
        <a:bodyPr/>
        <a:lstStyle/>
        <a:p>
          <a:r>
            <a:rPr lang="es-MX" dirty="0" smtClean="0"/>
            <a:t>2016:    2,421</a:t>
          </a:r>
          <a:endParaRPr lang="es-MX" dirty="0"/>
        </a:p>
      </dgm:t>
    </dgm:pt>
    <dgm:pt modelId="{87C2F356-FDD3-4D6E-A966-E61362341276}" type="parTrans" cxnId="{3BC3132F-5EB0-4713-9F09-328D328332A3}">
      <dgm:prSet/>
      <dgm:spPr/>
      <dgm:t>
        <a:bodyPr/>
        <a:lstStyle/>
        <a:p>
          <a:endParaRPr lang="es-MX"/>
        </a:p>
      </dgm:t>
    </dgm:pt>
    <dgm:pt modelId="{864FF215-8B20-416A-B144-726B506DD5FC}" type="sibTrans" cxnId="{3BC3132F-5EB0-4713-9F09-328D328332A3}">
      <dgm:prSet/>
      <dgm:spPr/>
      <dgm:t>
        <a:bodyPr/>
        <a:lstStyle/>
        <a:p>
          <a:endParaRPr lang="es-MX"/>
        </a:p>
      </dgm:t>
    </dgm:pt>
    <dgm:pt modelId="{1DBAADA6-9D5A-4156-B949-3C73C49A9A90}">
      <dgm:prSet phldrT="[Texto]"/>
      <dgm:spPr/>
      <dgm:t>
        <a:bodyPr/>
        <a:lstStyle/>
        <a:p>
          <a:r>
            <a:rPr lang="es-MX" dirty="0" smtClean="0"/>
            <a:t>2017:  10,307</a:t>
          </a:r>
          <a:endParaRPr lang="es-MX" dirty="0"/>
        </a:p>
      </dgm:t>
    </dgm:pt>
    <dgm:pt modelId="{70F2138C-3D2A-4957-9D24-D4EBA92896B8}" type="parTrans" cxnId="{18E45035-B94D-4AAA-9690-A38184C1E03D}">
      <dgm:prSet/>
      <dgm:spPr/>
      <dgm:t>
        <a:bodyPr/>
        <a:lstStyle/>
        <a:p>
          <a:endParaRPr lang="es-MX"/>
        </a:p>
      </dgm:t>
    </dgm:pt>
    <dgm:pt modelId="{961D3674-6D79-4A3C-B84D-F752BCC49439}" type="sibTrans" cxnId="{18E45035-B94D-4AAA-9690-A38184C1E03D}">
      <dgm:prSet/>
      <dgm:spPr/>
      <dgm:t>
        <a:bodyPr/>
        <a:lstStyle/>
        <a:p>
          <a:endParaRPr lang="es-MX"/>
        </a:p>
      </dgm:t>
    </dgm:pt>
    <dgm:pt modelId="{DFDD080B-C847-46CD-8E2A-F80BEE033D0B}" type="pres">
      <dgm:prSet presAssocID="{9E004C2D-2449-47A7-BC7D-C4F8E999E3AF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B00EE93-1BD3-4153-8038-7555D0014EB1}" type="pres">
      <dgm:prSet presAssocID="{373E15E5-68A0-42F8-BB3F-7D9917B873E8}" presName="composite" presStyleCnt="0"/>
      <dgm:spPr/>
    </dgm:pt>
    <dgm:pt modelId="{72DA5785-A9E3-4818-9984-1598685BC21E}" type="pres">
      <dgm:prSet presAssocID="{373E15E5-68A0-42F8-BB3F-7D9917B873E8}" presName="imgShp" presStyleLbl="fgImgPlace1" presStyleIdx="0" presStyleCnt="1" custScaleX="76395" custScaleY="5404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5FBAAC9C-DBEE-424E-83EE-D473D889C1D6}" type="pres">
      <dgm:prSet presAssocID="{373E15E5-68A0-42F8-BB3F-7D9917B873E8}" presName="txShp" presStyleLbl="node1" presStyleIdx="0" presStyleCnt="1" custLinFactNeighborY="67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3BC3132F-5EB0-4713-9F09-328D328332A3}" srcId="{373E15E5-68A0-42F8-BB3F-7D9917B873E8}" destId="{E590CDF8-14C0-46F1-8534-0FB9C670D638}" srcOrd="3" destOrd="0" parTransId="{87C2F356-FDD3-4D6E-A966-E61362341276}" sibTransId="{864FF215-8B20-416A-B144-726B506DD5FC}"/>
    <dgm:cxn modelId="{18E45035-B94D-4AAA-9690-A38184C1E03D}" srcId="{373E15E5-68A0-42F8-BB3F-7D9917B873E8}" destId="{1DBAADA6-9D5A-4156-B949-3C73C49A9A90}" srcOrd="4" destOrd="0" parTransId="{70F2138C-3D2A-4957-9D24-D4EBA92896B8}" sibTransId="{961D3674-6D79-4A3C-B84D-F752BCC49439}"/>
    <dgm:cxn modelId="{5E8FFC0F-559E-42FC-9C40-F9B3E2766AC5}" type="presOf" srcId="{44EBCDF5-8069-409F-853C-A711BFCD9126}" destId="{5FBAAC9C-DBEE-424E-83EE-D473D889C1D6}" srcOrd="0" destOrd="3" presId="urn:microsoft.com/office/officeart/2005/8/layout/vList3"/>
    <dgm:cxn modelId="{FCD5B41E-170B-4D5D-9C47-74BDD4F4330C}" type="presOf" srcId="{9E2A6E76-4522-4C78-B88B-5D7D2DC018AB}" destId="{5FBAAC9C-DBEE-424E-83EE-D473D889C1D6}" srcOrd="0" destOrd="2" presId="urn:microsoft.com/office/officeart/2005/8/layout/vList3"/>
    <dgm:cxn modelId="{8595E0AB-E75C-4C1D-9DC8-9985F54913D0}" type="presOf" srcId="{9E004C2D-2449-47A7-BC7D-C4F8E999E3AF}" destId="{DFDD080B-C847-46CD-8E2A-F80BEE033D0B}" srcOrd="0" destOrd="0" presId="urn:microsoft.com/office/officeart/2005/8/layout/vList3"/>
    <dgm:cxn modelId="{6E3ED4DF-298E-4247-8309-E197D0B22723}" srcId="{373E15E5-68A0-42F8-BB3F-7D9917B873E8}" destId="{44EBCDF5-8069-409F-853C-A711BFCD9126}" srcOrd="2" destOrd="0" parTransId="{68A77384-0099-408D-8426-6AA8F54E47B7}" sibTransId="{4361BDB5-B3E9-4644-8425-426E1585DF0C}"/>
    <dgm:cxn modelId="{17386245-F13E-4FB3-A4BD-093F1D334F7A}" srcId="{373E15E5-68A0-42F8-BB3F-7D9917B873E8}" destId="{8F6CB43F-C5FB-4CFF-B78B-A5991CF6339B}" srcOrd="0" destOrd="0" parTransId="{FEA7504B-A496-4AB9-AE76-54C6B30147FA}" sibTransId="{2BB7A6ED-E337-4E58-A473-5A09E105F75A}"/>
    <dgm:cxn modelId="{2F96C3F7-680C-4407-AB94-E813DC233D47}" srcId="{373E15E5-68A0-42F8-BB3F-7D9917B873E8}" destId="{9E2A6E76-4522-4C78-B88B-5D7D2DC018AB}" srcOrd="1" destOrd="0" parTransId="{E40E3B0A-9112-475C-96C5-902541F1D971}" sibTransId="{5BDED6C7-D18B-4A7F-95A2-C24E10AAF3CB}"/>
    <dgm:cxn modelId="{21DD00D7-5D88-4325-8E51-D221598DD0D2}" type="presOf" srcId="{E590CDF8-14C0-46F1-8534-0FB9C670D638}" destId="{5FBAAC9C-DBEE-424E-83EE-D473D889C1D6}" srcOrd="0" destOrd="4" presId="urn:microsoft.com/office/officeart/2005/8/layout/vList3"/>
    <dgm:cxn modelId="{AEFA44E6-347D-4BE2-9755-03E6BCB2E20A}" srcId="{9E004C2D-2449-47A7-BC7D-C4F8E999E3AF}" destId="{373E15E5-68A0-42F8-BB3F-7D9917B873E8}" srcOrd="0" destOrd="0" parTransId="{BD857EE0-8E1E-41D4-A034-FB7E2B0F58F9}" sibTransId="{207829F7-9A3F-4B5F-B8DE-5F63B3ED1185}"/>
    <dgm:cxn modelId="{09E1B796-58DB-42CB-A0FF-EB242B67BE3E}" type="presOf" srcId="{1DBAADA6-9D5A-4156-B949-3C73C49A9A90}" destId="{5FBAAC9C-DBEE-424E-83EE-D473D889C1D6}" srcOrd="0" destOrd="5" presId="urn:microsoft.com/office/officeart/2005/8/layout/vList3"/>
    <dgm:cxn modelId="{D9E09178-AE1A-45FB-A535-1AE67AE734B1}" type="presOf" srcId="{373E15E5-68A0-42F8-BB3F-7D9917B873E8}" destId="{5FBAAC9C-DBEE-424E-83EE-D473D889C1D6}" srcOrd="0" destOrd="0" presId="urn:microsoft.com/office/officeart/2005/8/layout/vList3"/>
    <dgm:cxn modelId="{7AC16208-B391-4CB7-BB44-D368C5446C4B}" type="presOf" srcId="{8F6CB43F-C5FB-4CFF-B78B-A5991CF6339B}" destId="{5FBAAC9C-DBEE-424E-83EE-D473D889C1D6}" srcOrd="0" destOrd="1" presId="urn:microsoft.com/office/officeart/2005/8/layout/vList3"/>
    <dgm:cxn modelId="{09262D9E-46DB-4C88-9D9F-0224E2D7B747}" type="presParOf" srcId="{DFDD080B-C847-46CD-8E2A-F80BEE033D0B}" destId="{7B00EE93-1BD3-4153-8038-7555D0014EB1}" srcOrd="0" destOrd="0" presId="urn:microsoft.com/office/officeart/2005/8/layout/vList3"/>
    <dgm:cxn modelId="{035828AF-8C25-44FE-92B2-FDC3E20D3723}" type="presParOf" srcId="{7B00EE93-1BD3-4153-8038-7555D0014EB1}" destId="{72DA5785-A9E3-4818-9984-1598685BC21E}" srcOrd="0" destOrd="0" presId="urn:microsoft.com/office/officeart/2005/8/layout/vList3"/>
    <dgm:cxn modelId="{88410C2F-9D53-4D46-BD09-5DD29BBE3C0C}" type="presParOf" srcId="{7B00EE93-1BD3-4153-8038-7555D0014EB1}" destId="{5FBAAC9C-DBEE-424E-83EE-D473D889C1D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BAAC9C-DBEE-424E-83EE-D473D889C1D6}">
      <dsp:nvSpPr>
        <dsp:cNvPr id="0" name=""/>
        <dsp:cNvSpPr/>
      </dsp:nvSpPr>
      <dsp:spPr>
        <a:xfrm rot="10800000">
          <a:off x="1033445" y="588184"/>
          <a:ext cx="2968889" cy="1495606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59521" tIns="64770" rIns="120904" bIns="6477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San Luis </a:t>
          </a:r>
          <a:r>
            <a:rPr lang="es-MX" sz="1700" kern="1200" dirty="0" err="1" smtClean="0"/>
            <a:t>Potosi</a:t>
          </a:r>
          <a:endParaRPr lang="es-MX" sz="17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2013:    9,227 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2014:    3,464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2015:    2,994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2016:    2,421</a:t>
          </a:r>
          <a:endParaRPr lang="es-MX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300" kern="1200" dirty="0" smtClean="0"/>
            <a:t>2017:  10,307</a:t>
          </a:r>
          <a:endParaRPr lang="es-MX" sz="1300" kern="1200" dirty="0"/>
        </a:p>
      </dsp:txBody>
      <dsp:txXfrm rot="10800000">
        <a:off x="1407346" y="588184"/>
        <a:ext cx="2594988" cy="1495606"/>
      </dsp:txXfrm>
    </dsp:sp>
    <dsp:sp modelId="{72DA5785-A9E3-4818-9984-1598685BC21E}">
      <dsp:nvSpPr>
        <dsp:cNvPr id="0" name=""/>
        <dsp:cNvSpPr/>
      </dsp:nvSpPr>
      <dsp:spPr>
        <a:xfrm>
          <a:off x="462160" y="921794"/>
          <a:ext cx="1142568" cy="80825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DFC0A-F039-45AB-923F-DEFF1E21E750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7DA9A-20BE-4685-84A4-C65F876562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8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11 Imagen" descr="Servicios de Salud 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6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8131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43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267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821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658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917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20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  <p:pic>
        <p:nvPicPr>
          <p:cNvPr id="5" name="11 Imagen" descr="Servicios de Salud 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72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0386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868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C08EA-CBDD-41FC-974E-0244FFBAE4CB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943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chart" Target="../charts/chart1.xml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75556" y="1700808"/>
            <a:ext cx="8064896" cy="2331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50" dirty="0" smtClean="0">
                <a:latin typeface="Aharoni" panose="02010803020104030203" pitchFamily="2" charset="-79"/>
                <a:cs typeface="Aharoni" panose="02010803020104030203" pitchFamily="2" charset="-79"/>
              </a:rPr>
              <a:t>SARAMPIÓN</a:t>
            </a:r>
          </a:p>
          <a:p>
            <a:pPr algn="ctr"/>
            <a:endParaRPr lang="es-MX" sz="405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endParaRPr lang="es-MX" sz="405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Actualización de Avisos preventivos</a:t>
            </a:r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3203848" y="5949280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i="1" dirty="0" smtClean="0"/>
              <a:t>Marzo 2018</a:t>
            </a:r>
            <a:endParaRPr lang="es-MX" sz="2800" b="1" i="1" dirty="0"/>
          </a:p>
        </p:txBody>
      </p:sp>
    </p:spTree>
    <p:extLst>
      <p:ext uri="{BB962C8B-B14F-4D97-AF65-F5344CB8AC3E}">
        <p14:creationId xmlns:p14="http://schemas.microsoft.com/office/powerpoint/2010/main" val="320388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adroTexto 24"/>
          <p:cNvSpPr txBox="1"/>
          <p:nvPr/>
        </p:nvSpPr>
        <p:spPr>
          <a:xfrm>
            <a:off x="2699792" y="332656"/>
            <a:ext cx="6444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V. E. EFE San Luis Potosí. 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39552" y="1297110"/>
            <a:ext cx="763284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u="sng" dirty="0" smtClean="0"/>
              <a:t>Amenazas: </a:t>
            </a:r>
            <a:endParaRPr lang="es-MX" b="1" dirty="0"/>
          </a:p>
          <a:p>
            <a:r>
              <a:rPr lang="es-MX" sz="1600" dirty="0" smtClean="0"/>
              <a:t>	</a:t>
            </a:r>
            <a:endParaRPr lang="es-MX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/>
              <a:t>Importación constante de virus de sarampión desde otras regiones del mundo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Casos </a:t>
            </a:r>
            <a:r>
              <a:rPr lang="es-MX" sz="1600" dirty="0"/>
              <a:t>sospechosos de </a:t>
            </a:r>
            <a:r>
              <a:rPr lang="es-MX" sz="1600" dirty="0" smtClean="0"/>
              <a:t>Zika, rubeola, etc. enmascaran </a:t>
            </a:r>
            <a:r>
              <a:rPr lang="es-MX" sz="1600" dirty="0"/>
              <a:t>casos sospechosos de SR por tener clínica similar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Disminución </a:t>
            </a:r>
            <a:r>
              <a:rPr lang="es-MX" sz="1600" dirty="0"/>
              <a:t>de la inmunidad en &lt;1 año sin transferencia de anticuerpos maternos y niños &lt;6 meses que no son elegibles para vacunación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Falta de biológicos para protección de la población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 smtClean="0"/>
              <a:t>Coberturas de vacunación sectorial por debajo del 95 % en el ultimo año, con acumulo de susceptibles</a:t>
            </a:r>
            <a:endParaRPr lang="es-MX" sz="1600" dirty="0"/>
          </a:p>
          <a:p>
            <a:pPr lvl="0"/>
            <a:endParaRPr lang="es-MX" sz="1600" dirty="0" smtClean="0"/>
          </a:p>
          <a:p>
            <a:r>
              <a:rPr lang="es-MX" sz="1600" b="1" u="sng" dirty="0" smtClean="0"/>
              <a:t>Compromisos:</a:t>
            </a:r>
          </a:p>
          <a:p>
            <a:r>
              <a:rPr lang="es-MX" sz="1600" b="1" dirty="0" smtClean="0"/>
              <a:t> </a:t>
            </a:r>
          </a:p>
          <a:p>
            <a:r>
              <a:rPr lang="es-MX" sz="1600" dirty="0" smtClean="0"/>
              <a:t>Mantener capacitado al personal de salud en la Vigilancia Epidemiológica de EFE</a:t>
            </a:r>
            <a:r>
              <a:rPr lang="es-MX" sz="1600" dirty="0"/>
              <a:t>.</a:t>
            </a:r>
          </a:p>
          <a:p>
            <a:r>
              <a:rPr lang="es-MX" sz="1600" dirty="0" smtClean="0"/>
              <a:t>Garantizar la notificación inmediata de casos y la calidad de la muestra.</a:t>
            </a:r>
            <a:endParaRPr lang="es-MX" sz="1600" dirty="0"/>
          </a:p>
          <a:p>
            <a:r>
              <a:rPr lang="es-MX" sz="1600" dirty="0" smtClean="0"/>
              <a:t>Fortalecer la coordinación intersectorial para el abordaje de los casos de EFE. 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6471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adroTexto 24"/>
          <p:cNvSpPr txBox="1"/>
          <p:nvPr/>
        </p:nvSpPr>
        <p:spPr>
          <a:xfrm>
            <a:off x="2699792" y="332656"/>
            <a:ext cx="6444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V. E. EFE San Luis Potosí. </a:t>
            </a:r>
          </a:p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Recomendaciones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39552" y="1297110"/>
            <a:ext cx="763284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u="sng" dirty="0"/>
              <a:t>Antes de su viaje: </a:t>
            </a:r>
            <a:endParaRPr lang="es-MX" b="1" dirty="0"/>
          </a:p>
          <a:p>
            <a:pPr lvl="0"/>
            <a:r>
              <a:rPr lang="es-MX" sz="1600" dirty="0" smtClean="0"/>
              <a:t>	Aplicar </a:t>
            </a:r>
            <a:r>
              <a:rPr lang="es-MX" sz="1600" dirty="0"/>
              <a:t>la vacuna contra el sarampión (un mínimo de 14 días antes de su viaje</a:t>
            </a:r>
            <a:r>
              <a:rPr lang="es-MX" sz="1600" dirty="0" smtClean="0"/>
              <a:t>), 	si no puede </a:t>
            </a:r>
            <a:r>
              <a:rPr lang="es-MX" sz="1600" dirty="0"/>
              <a:t>demostrar que </a:t>
            </a:r>
            <a:r>
              <a:rPr lang="es-MX" sz="1600" dirty="0" smtClean="0"/>
              <a:t>fue vacunada previamente.</a:t>
            </a:r>
            <a:endParaRPr lang="es-MX" sz="1600" dirty="0"/>
          </a:p>
          <a:p>
            <a:pPr lvl="0"/>
            <a:r>
              <a:rPr lang="es-MX" sz="1600" dirty="0" smtClean="0"/>
              <a:t>	Los </a:t>
            </a:r>
            <a:r>
              <a:rPr lang="es-MX" sz="1600" dirty="0"/>
              <a:t>niños de 6 a 11 meses de edad deben tener una dosis de vacuna contra el </a:t>
            </a:r>
            <a:r>
              <a:rPr lang="es-MX" sz="1600" dirty="0" smtClean="0"/>
              <a:t>	sarampión</a:t>
            </a:r>
            <a:r>
              <a:rPr lang="es-MX" sz="1600" dirty="0"/>
              <a:t>, si se viaja </a:t>
            </a:r>
            <a:r>
              <a:rPr lang="es-MX" sz="1600" dirty="0" smtClean="0"/>
              <a:t>internacionalmente y revacunarse al cumplir </a:t>
            </a:r>
            <a:r>
              <a:rPr lang="es-MX" sz="1600" dirty="0"/>
              <a:t>el </a:t>
            </a:r>
            <a:r>
              <a:rPr lang="es-MX" sz="1600" dirty="0" smtClean="0"/>
              <a:t>1er año e. </a:t>
            </a:r>
          </a:p>
          <a:p>
            <a:pPr lvl="0"/>
            <a:r>
              <a:rPr lang="es-MX" sz="1600" dirty="0" smtClean="0"/>
              <a:t>	Las </a:t>
            </a:r>
            <a:r>
              <a:rPr lang="es-MX" sz="1600" dirty="0"/>
              <a:t>mujeres en edad fértil deberán vacunarse con SR</a:t>
            </a:r>
            <a:endParaRPr lang="es-MX" sz="1600" dirty="0" smtClean="0"/>
          </a:p>
          <a:p>
            <a:pPr lvl="0"/>
            <a:r>
              <a:rPr lang="es-MX" sz="1600" dirty="0" smtClean="0"/>
              <a:t>	 </a:t>
            </a:r>
            <a:r>
              <a:rPr lang="es-MX" sz="1600" dirty="0"/>
              <a:t>La vacuna </a:t>
            </a:r>
            <a:r>
              <a:rPr lang="es-MX" sz="1600" dirty="0" smtClean="0"/>
              <a:t>SR </a:t>
            </a:r>
            <a:r>
              <a:rPr lang="es-MX" sz="1600" dirty="0"/>
              <a:t>se deberá aplicar </a:t>
            </a:r>
            <a:r>
              <a:rPr lang="es-MX" sz="1600" dirty="0" smtClean="0"/>
              <a:t>cuando </a:t>
            </a:r>
            <a:r>
              <a:rPr lang="es-MX" sz="1600" dirty="0"/>
              <a:t>haya casos de sarampión en una </a:t>
            </a:r>
            <a:r>
              <a:rPr lang="es-MX" sz="1600" dirty="0" smtClean="0"/>
              <a:t>	región</a:t>
            </a:r>
            <a:r>
              <a:rPr lang="es-MX" sz="1600" dirty="0"/>
              <a:t>, a partir de los seis meses de edad sin que esta dosis forme parte del </a:t>
            </a:r>
            <a:r>
              <a:rPr lang="es-MX" sz="1600" dirty="0" smtClean="0"/>
              <a:t>	esquema </a:t>
            </a:r>
            <a:r>
              <a:rPr lang="es-MX" sz="1600" dirty="0"/>
              <a:t>de </a:t>
            </a:r>
            <a:r>
              <a:rPr lang="es-MX" sz="1600" dirty="0" smtClean="0"/>
              <a:t>vacunación. </a:t>
            </a:r>
          </a:p>
          <a:p>
            <a:pPr lvl="0"/>
            <a:endParaRPr lang="es-MX" sz="1600" dirty="0" smtClean="0"/>
          </a:p>
          <a:p>
            <a:r>
              <a:rPr lang="es-MX" sz="1600" b="1" u="sng" dirty="0"/>
              <a:t>Durante su viaje y a su regreso</a:t>
            </a:r>
            <a:r>
              <a:rPr lang="es-MX" sz="1600" b="1" dirty="0"/>
              <a:t>: </a:t>
            </a:r>
            <a:endParaRPr lang="es-MX" sz="1600" b="1" dirty="0" smtClean="0"/>
          </a:p>
          <a:p>
            <a:r>
              <a:rPr lang="es-MX" sz="1600" dirty="0" smtClean="0"/>
              <a:t>Si presenta </a:t>
            </a:r>
            <a:r>
              <a:rPr lang="es-MX" sz="1600" dirty="0"/>
              <a:t>fiebre y exantema </a:t>
            </a:r>
            <a:r>
              <a:rPr lang="es-MX" sz="1600" dirty="0" smtClean="0"/>
              <a:t>durante </a:t>
            </a:r>
            <a:r>
              <a:rPr lang="es-MX" sz="1600" dirty="0"/>
              <a:t>su viaje y hasta después de 21 días de su regreso a México: </a:t>
            </a:r>
          </a:p>
          <a:p>
            <a:r>
              <a:rPr lang="es-MX" sz="1600" dirty="0" smtClean="0">
                <a:sym typeface="Symbol" panose="05050102010706020507" pitchFamily="18" charset="2"/>
              </a:rPr>
              <a:t>	</a:t>
            </a:r>
            <a:r>
              <a:rPr lang="es-MX" sz="1600" dirty="0" smtClean="0"/>
              <a:t> </a:t>
            </a:r>
            <a:r>
              <a:rPr lang="es-MX" sz="1600" dirty="0"/>
              <a:t>No se auto-medique y busque atención médica de inmediato. </a:t>
            </a:r>
          </a:p>
          <a:p>
            <a:r>
              <a:rPr lang="es-MX" sz="1600" dirty="0" smtClean="0">
                <a:sym typeface="Symbol" panose="05050102010706020507" pitchFamily="18" charset="2"/>
              </a:rPr>
              <a:t>	</a:t>
            </a:r>
            <a:r>
              <a:rPr lang="es-MX" sz="1600" dirty="0" smtClean="0"/>
              <a:t> Tome </a:t>
            </a:r>
            <a:r>
              <a:rPr lang="es-MX" sz="1600" dirty="0"/>
              <a:t>abundantes líquidos, vida suero oral o electrólitos orales para </a:t>
            </a:r>
            <a:r>
              <a:rPr lang="es-MX" sz="1600" dirty="0" smtClean="0"/>
              <a:t>	prevenir </a:t>
            </a:r>
            <a:r>
              <a:rPr lang="es-MX" sz="1600" dirty="0"/>
              <a:t>la deshidratación</a:t>
            </a:r>
            <a:r>
              <a:rPr lang="es-MX" sz="1600" dirty="0" smtClean="0"/>
              <a:t>.</a:t>
            </a:r>
            <a:endParaRPr lang="es-MX" sz="1600" dirty="0"/>
          </a:p>
          <a:p>
            <a:pPr marL="1200150" lvl="2" indent="-285750">
              <a:buFont typeface="Symbol" panose="05050102010706020507" pitchFamily="18" charset="2"/>
              <a:buChar char="·"/>
            </a:pPr>
            <a:r>
              <a:rPr lang="es-MX" sz="1600" dirty="0" smtClean="0"/>
              <a:t>Comente </a:t>
            </a:r>
            <a:r>
              <a:rPr lang="es-MX" sz="1600" dirty="0"/>
              <a:t>con el personal </a:t>
            </a:r>
            <a:r>
              <a:rPr lang="es-MX" sz="1600" dirty="0" smtClean="0"/>
              <a:t>médico </a:t>
            </a:r>
            <a:r>
              <a:rPr lang="es-MX" sz="1600" dirty="0"/>
              <a:t>sobre su antecedente de </a:t>
            </a:r>
            <a:r>
              <a:rPr lang="es-MX" sz="1600" dirty="0" smtClean="0"/>
              <a:t>viaje</a:t>
            </a:r>
          </a:p>
          <a:p>
            <a:r>
              <a:rPr lang="es-MX" sz="1600" dirty="0" smtClean="0">
                <a:sym typeface="Symbol" panose="05050102010706020507" pitchFamily="18" charset="2"/>
              </a:rPr>
              <a:t>	</a:t>
            </a:r>
            <a:r>
              <a:rPr lang="es-MX" sz="1600" dirty="0" smtClean="0"/>
              <a:t> </a:t>
            </a:r>
            <a:r>
              <a:rPr lang="es-MX" sz="1600" dirty="0"/>
              <a:t>Evite el contacto </a:t>
            </a:r>
            <a:r>
              <a:rPr lang="es-MX" sz="1600" dirty="0" smtClean="0"/>
              <a:t>con </a:t>
            </a:r>
            <a:r>
              <a:rPr lang="es-MX" sz="1600" dirty="0"/>
              <a:t>otras personas durante cuatro días </a:t>
            </a:r>
            <a:r>
              <a:rPr lang="es-MX" sz="1600" dirty="0" smtClean="0"/>
              <a:t>pos exantema</a:t>
            </a:r>
          </a:p>
          <a:p>
            <a:r>
              <a:rPr lang="es-MX" sz="1600" dirty="0">
                <a:sym typeface="Symbol" panose="05050102010706020507" pitchFamily="18" charset="2"/>
              </a:rPr>
              <a:t>	</a:t>
            </a:r>
            <a:r>
              <a:rPr lang="es-MX" sz="1600" dirty="0" smtClean="0">
                <a:sym typeface="Symbol" panose="05050102010706020507" pitchFamily="18" charset="2"/>
              </a:rPr>
              <a:t></a:t>
            </a:r>
            <a:r>
              <a:rPr lang="es-MX" sz="1600" dirty="0" smtClean="0"/>
              <a:t> </a:t>
            </a:r>
            <a:r>
              <a:rPr lang="es-MX" sz="1600" dirty="0"/>
              <a:t>Si </a:t>
            </a:r>
            <a:r>
              <a:rPr lang="es-MX" sz="1600" dirty="0" smtClean="0"/>
              <a:t>está </a:t>
            </a:r>
            <a:r>
              <a:rPr lang="es-MX" sz="1600" dirty="0"/>
              <a:t>enfermo a su </a:t>
            </a:r>
            <a:r>
              <a:rPr lang="es-MX" sz="1600" dirty="0" smtClean="0"/>
              <a:t>regreso </a:t>
            </a:r>
            <a:r>
              <a:rPr lang="es-MX" sz="1600" dirty="0"/>
              <a:t>a México, </a:t>
            </a:r>
            <a:r>
              <a:rPr lang="es-MX" sz="1600" dirty="0" smtClean="0"/>
              <a:t> </a:t>
            </a:r>
            <a:r>
              <a:rPr lang="es-MX" sz="1600" dirty="0"/>
              <a:t>avise al asistente de vuelo antes de </a:t>
            </a:r>
            <a:r>
              <a:rPr lang="es-MX" sz="1600" dirty="0" smtClean="0"/>
              <a:t>	aterrizar </a:t>
            </a:r>
            <a:r>
              <a:rPr lang="es-MX" sz="1600" dirty="0"/>
              <a:t>o al oficial de Sanidad Internacional cuando salga del avión. </a:t>
            </a:r>
          </a:p>
        </p:txBody>
      </p:sp>
    </p:spTree>
    <p:extLst>
      <p:ext uri="{BB962C8B-B14F-4D97-AF65-F5344CB8AC3E}">
        <p14:creationId xmlns:p14="http://schemas.microsoft.com/office/powerpoint/2010/main" val="168195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adroTexto 24"/>
          <p:cNvSpPr txBox="1"/>
          <p:nvPr/>
        </p:nvSpPr>
        <p:spPr>
          <a:xfrm>
            <a:off x="2699792" y="332656"/>
            <a:ext cx="6444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V. E. EFE San Luis Potosí. </a:t>
            </a:r>
          </a:p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Recomendaciones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39552" y="1163653"/>
            <a:ext cx="763284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u="sng" dirty="0"/>
              <a:t>Durante su estancia o tránsito en esos países</a:t>
            </a:r>
            <a:r>
              <a:rPr lang="es-MX" b="1" dirty="0"/>
              <a:t>: </a:t>
            </a:r>
            <a:endParaRPr lang="es-MX" b="1" dirty="0" smtClean="0"/>
          </a:p>
          <a:p>
            <a:pPr>
              <a:tabLst>
                <a:tab pos="622300" algn="l"/>
              </a:tabLst>
            </a:pPr>
            <a:r>
              <a:rPr lang="es-MX" dirty="0">
                <a:sym typeface="Symbol" panose="05050102010706020507" pitchFamily="18" charset="2"/>
              </a:rPr>
              <a:t>	</a:t>
            </a:r>
            <a:r>
              <a:rPr lang="es-MX" dirty="0" smtClean="0">
                <a:sym typeface="Symbol" panose="05050102010706020507" pitchFamily="18" charset="2"/>
              </a:rPr>
              <a:t></a:t>
            </a:r>
            <a:r>
              <a:rPr lang="es-MX" dirty="0" smtClean="0"/>
              <a:t> </a:t>
            </a:r>
            <a:r>
              <a:rPr lang="es-MX" sz="1600" dirty="0"/>
              <a:t>Lávese las manos con </a:t>
            </a:r>
            <a:r>
              <a:rPr lang="es-MX" sz="1600" dirty="0" smtClean="0"/>
              <a:t>frecuencia</a:t>
            </a:r>
            <a:r>
              <a:rPr lang="es-MX" sz="1600" dirty="0"/>
              <a:t> </a:t>
            </a:r>
            <a:r>
              <a:rPr lang="es-MX" sz="1600" dirty="0" err="1" smtClean="0"/>
              <a:t>ó</a:t>
            </a:r>
            <a:r>
              <a:rPr lang="es-MX" sz="1600" dirty="0" smtClean="0"/>
              <a:t> desinfecte </a:t>
            </a:r>
            <a:r>
              <a:rPr lang="es-MX" sz="1600" dirty="0"/>
              <a:t>sus manos con </a:t>
            </a:r>
            <a:r>
              <a:rPr lang="es-MX" sz="1600" dirty="0" smtClean="0"/>
              <a:t>	solución </a:t>
            </a:r>
            <a:r>
              <a:rPr lang="es-MX" sz="1600" dirty="0" smtClean="0"/>
              <a:t>	alcoholada </a:t>
            </a:r>
            <a:r>
              <a:rPr lang="es-MX" sz="1600" dirty="0"/>
              <a:t>en gel para manos </a:t>
            </a:r>
            <a:r>
              <a:rPr lang="es-MX" sz="1600" dirty="0" smtClean="0"/>
              <a:t>(60 % -OH). </a:t>
            </a:r>
            <a:endParaRPr lang="es-MX" sz="1600" dirty="0"/>
          </a:p>
          <a:p>
            <a:pPr marL="812800" indent="-190500" defTabSz="539750">
              <a:buFont typeface="Symbol" panose="05050102010706020507" pitchFamily="18" charset="2"/>
              <a:buChar char="·"/>
            </a:pPr>
            <a:r>
              <a:rPr lang="es-MX" sz="1600" dirty="0" smtClean="0"/>
              <a:t>Procure </a:t>
            </a:r>
            <a:r>
              <a:rPr lang="es-MX" sz="1600" dirty="0"/>
              <a:t>no tocar sus ojos, nariz o </a:t>
            </a:r>
            <a:r>
              <a:rPr lang="es-MX" sz="1600" dirty="0" smtClean="0"/>
              <a:t>boca o asegúrese manos </a:t>
            </a:r>
            <a:r>
              <a:rPr lang="es-MX" sz="1600" dirty="0"/>
              <a:t>limpias</a:t>
            </a:r>
            <a:r>
              <a:rPr lang="es-MX" sz="1600" dirty="0" smtClean="0"/>
              <a:t>.</a:t>
            </a:r>
          </a:p>
          <a:p>
            <a:pPr marL="812800" indent="-190500" defTabSz="539750">
              <a:buFont typeface="Symbol" panose="05050102010706020507" pitchFamily="18" charset="2"/>
              <a:buChar char="·"/>
            </a:pPr>
            <a:r>
              <a:rPr lang="es-MX" sz="1600" dirty="0" err="1" smtClean="0"/>
              <a:t>Cubrase</a:t>
            </a:r>
            <a:r>
              <a:rPr lang="es-MX" sz="1600" dirty="0" smtClean="0"/>
              <a:t> la boca y nariz al toser o estornudar (pañuelo, manga, </a:t>
            </a:r>
            <a:r>
              <a:rPr lang="es-MX" sz="1600" dirty="0" err="1" smtClean="0"/>
              <a:t>co</a:t>
            </a:r>
            <a:r>
              <a:rPr lang="es-MX" sz="1600" dirty="0" smtClean="0"/>
              <a:t>) </a:t>
            </a:r>
          </a:p>
          <a:p>
            <a:pPr marL="812800" indent="-190500" defTabSz="539750">
              <a:buFont typeface="Symbol" panose="05050102010706020507" pitchFamily="18" charset="2"/>
              <a:buChar char="·"/>
            </a:pPr>
            <a:r>
              <a:rPr lang="es-MX" sz="1600" dirty="0" smtClean="0"/>
              <a:t>Evite el </a:t>
            </a:r>
            <a:r>
              <a:rPr lang="es-MX" sz="1600" dirty="0"/>
              <a:t>contacto cercano, como besos, abrazos o compartir cubiertos o vasos, con </a:t>
            </a:r>
            <a:r>
              <a:rPr lang="es-MX" sz="1600" dirty="0" smtClean="0"/>
              <a:t>personas enfermas</a:t>
            </a:r>
            <a:r>
              <a:rPr lang="es-MX" sz="1600" dirty="0"/>
              <a:t>. </a:t>
            </a:r>
            <a:endParaRPr lang="es-MX" sz="1600" dirty="0" smtClean="0"/>
          </a:p>
          <a:p>
            <a:pPr marL="812800" indent="-190500" defTabSz="539750">
              <a:buFont typeface="Symbol" panose="05050102010706020507" pitchFamily="18" charset="2"/>
              <a:buChar char="·"/>
            </a:pPr>
            <a:r>
              <a:rPr lang="es-MX" sz="1600" dirty="0" smtClean="0"/>
              <a:t>Obtenga los teléfonos</a:t>
            </a:r>
            <a:r>
              <a:rPr lang="es-MX" sz="1600" dirty="0"/>
              <a:t>, dirección del consulado </a:t>
            </a:r>
            <a:r>
              <a:rPr lang="es-MX" sz="1600" dirty="0" smtClean="0"/>
              <a:t>de México más </a:t>
            </a:r>
            <a:r>
              <a:rPr lang="es-MX" sz="1600" dirty="0"/>
              <a:t>cercano, para contactarlo en caso necesario.</a:t>
            </a:r>
          </a:p>
          <a:p>
            <a:r>
              <a:rPr lang="es-MX" dirty="0"/>
              <a:t> </a:t>
            </a:r>
          </a:p>
          <a:p>
            <a:pPr fontAlgn="base"/>
            <a:r>
              <a:rPr lang="es-MX" b="1" u="sng" dirty="0"/>
              <a:t>Recomendaciones en el </a:t>
            </a:r>
            <a:r>
              <a:rPr lang="es-MX" b="1" u="sng" dirty="0" smtClean="0"/>
              <a:t>hogar: </a:t>
            </a:r>
          </a:p>
          <a:p>
            <a:pPr fontAlgn="base"/>
            <a:r>
              <a:rPr lang="es-MX" sz="1600" dirty="0" smtClean="0"/>
              <a:t>El </a:t>
            </a:r>
            <a:r>
              <a:rPr lang="es-MX" sz="1600" dirty="0"/>
              <a:t>virus persiste hasta dos horas en el ambiente </a:t>
            </a:r>
            <a:r>
              <a:rPr lang="es-MX" sz="1600" dirty="0" smtClean="0"/>
              <a:t>y superficies. </a:t>
            </a:r>
            <a:endParaRPr lang="es-MX" dirty="0"/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es-MX" sz="1600" dirty="0"/>
              <a:t>Ventilar los ambientes de la casa con frecuencia.</a:t>
            </a: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es-MX" sz="1600" dirty="0"/>
              <a:t>Desinfectar los pisos y otras superficies con una solución de cloro 50 ml por cada litro de agua.</a:t>
            </a: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es-MX" sz="1600" dirty="0"/>
              <a:t>Mantener limpios picaportes y objetos de uso común.</a:t>
            </a: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es-MX" sz="1600" dirty="0" smtClean="0"/>
              <a:t>Enseñar </a:t>
            </a:r>
            <a:r>
              <a:rPr lang="es-MX" sz="1600" dirty="0"/>
              <a:t>a los niños a lavarse frecuentemente las manos en la escuela y hogar.</a:t>
            </a:r>
          </a:p>
          <a:p>
            <a:pPr marL="285750" lvl="0" indent="-285750" fontAlgn="base">
              <a:buFont typeface="Arial" panose="020B0604020202020204" pitchFamily="34" charset="0"/>
              <a:buChar char="•"/>
            </a:pPr>
            <a:r>
              <a:rPr lang="es-MX" sz="1600" dirty="0" smtClean="0"/>
              <a:t>Si </a:t>
            </a:r>
            <a:r>
              <a:rPr lang="es-MX" sz="1600" dirty="0"/>
              <a:t>presenta síntomas no asistir a </a:t>
            </a:r>
            <a:r>
              <a:rPr lang="es-MX" sz="1600" dirty="0" smtClean="0"/>
              <a:t>lugares concurridos, todos los convivientes  </a:t>
            </a:r>
            <a:r>
              <a:rPr lang="es-MX" sz="1600" dirty="0"/>
              <a:t>deben consultar al médico para ver si están protegidos.</a:t>
            </a:r>
          </a:p>
          <a:p>
            <a:r>
              <a:rPr lang="es-MX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2151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adroTexto 24"/>
          <p:cNvSpPr txBox="1"/>
          <p:nvPr/>
        </p:nvSpPr>
        <p:spPr>
          <a:xfrm>
            <a:off x="2699792" y="332656"/>
            <a:ext cx="6444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V. E. EFE San Luis Potosí. </a:t>
            </a:r>
          </a:p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Recomendaciones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611560" y="2204864"/>
            <a:ext cx="763284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u="sng" dirty="0" smtClean="0"/>
              <a:t>Personal de Salud: </a:t>
            </a:r>
            <a:endParaRPr lang="es-MX" b="1" dirty="0"/>
          </a:p>
          <a:p>
            <a:pPr lvl="0"/>
            <a:r>
              <a:rPr lang="es-MX" sz="1600" dirty="0" smtClean="0"/>
              <a:t>	Estar atentos a los casos de EFE, realizar el EE con atención a antecedente de 	viaje, eventos masivos, contacto con extranjeros o casos similares en los 28 	días previos</a:t>
            </a:r>
          </a:p>
          <a:p>
            <a:pPr lvl="0"/>
            <a:r>
              <a:rPr lang="es-MX" sz="1600" dirty="0" smtClean="0"/>
              <a:t>	Notificación inmediata de casos a los epidemiólogos y asegurar la toma de 	muestra (EF </a:t>
            </a:r>
            <a:r>
              <a:rPr lang="es-MX" sz="1600" dirty="0" err="1" smtClean="0"/>
              <a:t>Hank´s</a:t>
            </a:r>
            <a:r>
              <a:rPr lang="es-MX" sz="1600" dirty="0" smtClean="0"/>
              <a:t>)</a:t>
            </a:r>
          </a:p>
          <a:p>
            <a:pPr lvl="0"/>
            <a:r>
              <a:rPr lang="es-MX" sz="1600" dirty="0"/>
              <a:t>	</a:t>
            </a:r>
            <a:r>
              <a:rPr lang="es-MX" sz="1600" dirty="0" smtClean="0"/>
              <a:t>Recomendar que los casos de EFE eviten  asistencia a lugares concurridos hasta 	5 días después de la aparición del exantema.</a:t>
            </a:r>
          </a:p>
          <a:p>
            <a:pPr lvl="0"/>
            <a:r>
              <a:rPr lang="es-MX" sz="1600" dirty="0"/>
              <a:t>	</a:t>
            </a:r>
            <a:r>
              <a:rPr lang="es-MX" sz="1600" dirty="0" smtClean="0"/>
              <a:t>De confirmarse el caso se realizara bloqueo </a:t>
            </a:r>
            <a:r>
              <a:rPr lang="es-MX" sz="1600" dirty="0" err="1" smtClean="0"/>
              <a:t>vacunal</a:t>
            </a:r>
            <a:r>
              <a:rPr lang="es-MX" sz="1600" dirty="0" smtClean="0"/>
              <a:t>, cerco epidemiológico y 	seguimiento diario a los contactos identificados</a:t>
            </a:r>
          </a:p>
          <a:p>
            <a:pPr lvl="0"/>
            <a:endParaRPr lang="es-MX" sz="1600" dirty="0" smtClean="0"/>
          </a:p>
        </p:txBody>
      </p:sp>
    </p:spTree>
    <p:extLst>
      <p:ext uri="{BB962C8B-B14F-4D97-AF65-F5344CB8AC3E}">
        <p14:creationId xmlns:p14="http://schemas.microsoft.com/office/powerpoint/2010/main" val="99466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78395" y="620688"/>
            <a:ext cx="6858000" cy="694342"/>
          </a:xfrm>
        </p:spPr>
        <p:txBody>
          <a:bodyPr>
            <a:normAutofit/>
          </a:bodyPr>
          <a:lstStyle/>
          <a:p>
            <a:r>
              <a:rPr lang="es-MX" sz="3300" b="1" dirty="0"/>
              <a:t>Conclusiones</a:t>
            </a:r>
            <a:endParaRPr lang="es-MX" sz="405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30831" y="2013789"/>
            <a:ext cx="7901609" cy="3359427"/>
          </a:xfrm>
          <a:ln w="28575"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Se debe incrementar la vigilancia en </a:t>
            </a:r>
            <a:r>
              <a:rPr lang="es-MX" sz="2100" b="1" i="1" dirty="0">
                <a:solidFill>
                  <a:schemeClr val="tx1"/>
                </a:solidFill>
              </a:rPr>
              <a:t>todo el Estado y por todas las Instituciones</a:t>
            </a:r>
            <a:r>
              <a:rPr lang="es-MX" sz="2100" b="1" i="1" dirty="0" smtClean="0">
                <a:solidFill>
                  <a:schemeClr val="tx1"/>
                </a:solidFill>
              </a:rPr>
              <a:t>.</a:t>
            </a:r>
            <a:endParaRPr lang="es-MX" sz="2100" b="1" i="1" dirty="0">
              <a:solidFill>
                <a:schemeClr val="tx1"/>
              </a:solidFill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Asegurar que el personal de salud identifique riesgos y aplique medidas de prevención.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Fundamental: Difusión de información correcta y oportuna.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No tenemos una situación de contingencia, sin embargo debemos estar alertas ante la posible presencia de casos importados.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Mantener al personal de salud capacitado, informado y actualizarlo sobre el panorama.</a:t>
            </a:r>
          </a:p>
        </p:txBody>
      </p:sp>
    </p:spTree>
    <p:extLst>
      <p:ext uri="{BB962C8B-B14F-4D97-AF65-F5344CB8AC3E}">
        <p14:creationId xmlns:p14="http://schemas.microsoft.com/office/powerpoint/2010/main" val="85395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2699792" y="332656"/>
            <a:ext cx="6444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Epidemiologia de Sarampión en Europa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96" y="1089432"/>
            <a:ext cx="5711922" cy="546447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4470" y="2818786"/>
            <a:ext cx="2520173" cy="2214042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7330" y="2925500"/>
            <a:ext cx="2407538" cy="2115088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157354" y="1111880"/>
            <a:ext cx="17583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Endémicos: </a:t>
            </a:r>
          </a:p>
          <a:p>
            <a:r>
              <a:rPr lang="es-MX" sz="1100" dirty="0" smtClean="0"/>
              <a:t>       Bélgica</a:t>
            </a:r>
          </a:p>
          <a:p>
            <a:r>
              <a:rPr lang="es-MX" sz="1100" dirty="0" smtClean="0"/>
              <a:t>       Francia</a:t>
            </a:r>
          </a:p>
          <a:p>
            <a:r>
              <a:rPr lang="es-MX" sz="1100" dirty="0" smtClean="0"/>
              <a:t>       Alemania</a:t>
            </a:r>
          </a:p>
          <a:p>
            <a:r>
              <a:rPr lang="es-MX" sz="1100" dirty="0" smtClean="0"/>
              <a:t>        *Italia</a:t>
            </a:r>
          </a:p>
          <a:p>
            <a:r>
              <a:rPr lang="es-MX" sz="1100" dirty="0" smtClean="0"/>
              <a:t>       Polonia</a:t>
            </a:r>
          </a:p>
          <a:p>
            <a:r>
              <a:rPr lang="es-MX" sz="1100" dirty="0" smtClean="0"/>
              <a:t>      * Rumanía</a:t>
            </a:r>
          </a:p>
          <a:p>
            <a:r>
              <a:rPr lang="es-MX" sz="1100" dirty="0"/>
              <a:t> </a:t>
            </a:r>
            <a:r>
              <a:rPr lang="es-MX" sz="1100" dirty="0" smtClean="0"/>
              <a:t>                       *Ucrania 72%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0095" y="2925500"/>
            <a:ext cx="2373694" cy="205935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7157355" y="5301208"/>
            <a:ext cx="17583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2018: </a:t>
            </a:r>
          </a:p>
          <a:p>
            <a:r>
              <a:rPr lang="es-MX" sz="1100" dirty="0" smtClean="0"/>
              <a:t>       15 países: 1,073 casos</a:t>
            </a:r>
            <a:endParaRPr lang="es-MX" sz="1100" dirty="0"/>
          </a:p>
        </p:txBody>
      </p:sp>
      <p:sp>
        <p:nvSpPr>
          <p:cNvPr id="9" name="CuadroTexto 8"/>
          <p:cNvSpPr txBox="1"/>
          <p:nvPr/>
        </p:nvSpPr>
        <p:spPr>
          <a:xfrm>
            <a:off x="7164287" y="3983987"/>
            <a:ext cx="175837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1/02/17 al 31/01/18:</a:t>
            </a:r>
          </a:p>
          <a:p>
            <a:r>
              <a:rPr lang="es-MX" sz="1100" dirty="0"/>
              <a:t> </a:t>
            </a:r>
            <a:r>
              <a:rPr lang="es-MX" sz="1100" dirty="0" smtClean="0"/>
              <a:t>      29 Países de UE</a:t>
            </a:r>
          </a:p>
          <a:p>
            <a:r>
              <a:rPr lang="es-MX" sz="1100" dirty="0"/>
              <a:t> </a:t>
            </a:r>
            <a:r>
              <a:rPr lang="es-MX" sz="1100" dirty="0" smtClean="0"/>
              <a:t>      </a:t>
            </a:r>
            <a:r>
              <a:rPr lang="es-MX" sz="1100" dirty="0" smtClean="0"/>
              <a:t>14,732 casos</a:t>
            </a:r>
            <a:endParaRPr lang="es-MX" sz="1100" dirty="0" smtClean="0"/>
          </a:p>
          <a:p>
            <a:r>
              <a:rPr lang="es-MX" sz="1100" dirty="0"/>
              <a:t> </a:t>
            </a:r>
            <a:r>
              <a:rPr lang="es-MX" sz="1100" dirty="0" smtClean="0"/>
              <a:t>       </a:t>
            </a:r>
            <a:r>
              <a:rPr lang="es-MX" sz="1100" dirty="0" smtClean="0"/>
              <a:t>31 </a:t>
            </a:r>
            <a:r>
              <a:rPr lang="es-MX" sz="1100" dirty="0" smtClean="0"/>
              <a:t>defunciones</a:t>
            </a:r>
          </a:p>
          <a:p>
            <a:endParaRPr lang="es-MX" sz="11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323528" y="6464168"/>
            <a:ext cx="75608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smtClean="0"/>
              <a:t>Fuente: Organización Panamericana de la Salud, OMS. Actualización Epidemiológica, Sarampión. 16 de Marzo 2018. Washington, D.C. </a:t>
            </a:r>
          </a:p>
          <a:p>
            <a:r>
              <a:rPr lang="es-MX" sz="1050" dirty="0" smtClean="0"/>
              <a:t>              DGE, Avisos Epidemiológicos, Actualización de avisos preventivos. México, </a:t>
            </a:r>
            <a:r>
              <a:rPr lang="es-MX" sz="1050" dirty="0" err="1" smtClean="0"/>
              <a:t>sem</a:t>
            </a:r>
            <a:r>
              <a:rPr lang="es-MX" sz="1050" dirty="0" smtClean="0"/>
              <a:t> 11, 2018</a:t>
            </a:r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352422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adroTexto 24"/>
          <p:cNvSpPr txBox="1"/>
          <p:nvPr/>
        </p:nvSpPr>
        <p:spPr>
          <a:xfrm>
            <a:off x="2699792" y="332656"/>
            <a:ext cx="6444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Panorama Sarampión: América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980727"/>
            <a:ext cx="5606680" cy="5654669"/>
          </a:xfrm>
          <a:prstGeom prst="rect">
            <a:avLst/>
          </a:prstGeom>
        </p:spPr>
      </p:pic>
      <p:sp>
        <p:nvSpPr>
          <p:cNvPr id="2" name="Estrella de 5 puntas 1"/>
          <p:cNvSpPr/>
          <p:nvPr/>
        </p:nvSpPr>
        <p:spPr>
          <a:xfrm flipV="1">
            <a:off x="2411760" y="2420888"/>
            <a:ext cx="72008" cy="72009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rgbClr val="FFFF00"/>
              </a:solidFill>
            </a:endParaRPr>
          </a:p>
        </p:txBody>
      </p:sp>
      <p:sp>
        <p:nvSpPr>
          <p:cNvPr id="8" name="Estrella de 5 puntas 7"/>
          <p:cNvSpPr/>
          <p:nvPr/>
        </p:nvSpPr>
        <p:spPr>
          <a:xfrm flipV="1">
            <a:off x="2564160" y="2573288"/>
            <a:ext cx="72008" cy="72009"/>
          </a:xfrm>
          <a:prstGeom prst="star5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Estrella de 5 puntas 5"/>
          <p:cNvSpPr/>
          <p:nvPr/>
        </p:nvSpPr>
        <p:spPr>
          <a:xfrm flipV="1">
            <a:off x="5076056" y="4797151"/>
            <a:ext cx="72008" cy="72009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Estrella de 5 puntas 6"/>
          <p:cNvSpPr/>
          <p:nvPr/>
        </p:nvSpPr>
        <p:spPr>
          <a:xfrm flipV="1">
            <a:off x="3059832" y="1772816"/>
            <a:ext cx="72008" cy="72009"/>
          </a:xfrm>
          <a:prstGeom prst="star5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Estrella de 5 puntas 8"/>
          <p:cNvSpPr/>
          <p:nvPr/>
        </p:nvSpPr>
        <p:spPr>
          <a:xfrm flipV="1">
            <a:off x="4292352" y="5517231"/>
            <a:ext cx="135632" cy="72009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Estrella de 5 puntas 10"/>
          <p:cNvSpPr/>
          <p:nvPr/>
        </p:nvSpPr>
        <p:spPr>
          <a:xfrm flipV="1">
            <a:off x="4067944" y="4797152"/>
            <a:ext cx="72008" cy="72009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Estrella de 5 puntas 11"/>
          <p:cNvSpPr/>
          <p:nvPr/>
        </p:nvSpPr>
        <p:spPr>
          <a:xfrm flipV="1">
            <a:off x="4220344" y="4149080"/>
            <a:ext cx="72008" cy="72009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Estrella de 5 puntas 12"/>
          <p:cNvSpPr/>
          <p:nvPr/>
        </p:nvSpPr>
        <p:spPr>
          <a:xfrm flipV="1">
            <a:off x="4427984" y="3933055"/>
            <a:ext cx="72008" cy="720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Estrella de 5 puntas 13"/>
          <p:cNvSpPr/>
          <p:nvPr/>
        </p:nvSpPr>
        <p:spPr>
          <a:xfrm flipV="1">
            <a:off x="3419872" y="2276872"/>
            <a:ext cx="72008" cy="720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Estrella de 5 puntas 16"/>
          <p:cNvSpPr/>
          <p:nvPr/>
        </p:nvSpPr>
        <p:spPr>
          <a:xfrm flipV="1">
            <a:off x="2915816" y="3284984"/>
            <a:ext cx="72008" cy="72009"/>
          </a:xfrm>
          <a:prstGeom prst="star5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Estrella de 5 puntas 17"/>
          <p:cNvSpPr/>
          <p:nvPr/>
        </p:nvSpPr>
        <p:spPr>
          <a:xfrm flipV="1">
            <a:off x="3275856" y="1988839"/>
            <a:ext cx="72008" cy="72009"/>
          </a:xfrm>
          <a:prstGeom prst="star5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Estrella de 5 puntas 18"/>
          <p:cNvSpPr/>
          <p:nvPr/>
        </p:nvSpPr>
        <p:spPr>
          <a:xfrm flipV="1">
            <a:off x="3203848" y="2636911"/>
            <a:ext cx="72008" cy="72009"/>
          </a:xfrm>
          <a:prstGeom prst="star5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Estrella de 5 puntas 19"/>
          <p:cNvSpPr/>
          <p:nvPr/>
        </p:nvSpPr>
        <p:spPr>
          <a:xfrm flipV="1">
            <a:off x="3995936" y="4437111"/>
            <a:ext cx="72008" cy="72009"/>
          </a:xfrm>
          <a:prstGeom prst="star5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Estrella de 5 puntas 20"/>
          <p:cNvSpPr/>
          <p:nvPr/>
        </p:nvSpPr>
        <p:spPr>
          <a:xfrm flipV="1">
            <a:off x="3572272" y="2429272"/>
            <a:ext cx="72008" cy="720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Estrella de 5 puntas 21"/>
          <p:cNvSpPr/>
          <p:nvPr/>
        </p:nvSpPr>
        <p:spPr>
          <a:xfrm flipV="1">
            <a:off x="2699792" y="1556792"/>
            <a:ext cx="72008" cy="720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" name="Estrella de 5 puntas 22"/>
          <p:cNvSpPr/>
          <p:nvPr/>
        </p:nvSpPr>
        <p:spPr>
          <a:xfrm flipV="1">
            <a:off x="2843808" y="2348880"/>
            <a:ext cx="72008" cy="720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Estrella de 5 puntas 23"/>
          <p:cNvSpPr/>
          <p:nvPr/>
        </p:nvSpPr>
        <p:spPr>
          <a:xfrm flipV="1">
            <a:off x="3563888" y="2734072"/>
            <a:ext cx="72008" cy="720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strella de 5 puntas 25"/>
          <p:cNvSpPr/>
          <p:nvPr/>
        </p:nvSpPr>
        <p:spPr>
          <a:xfrm flipV="1">
            <a:off x="3059832" y="2420888"/>
            <a:ext cx="72008" cy="720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Estrella de 5 puntas 26"/>
          <p:cNvSpPr/>
          <p:nvPr/>
        </p:nvSpPr>
        <p:spPr>
          <a:xfrm flipV="1">
            <a:off x="4499992" y="5589239"/>
            <a:ext cx="72008" cy="7200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-</a:t>
            </a:r>
            <a:endParaRPr lang="es-MX" dirty="0"/>
          </a:p>
        </p:txBody>
      </p:sp>
      <p:sp>
        <p:nvSpPr>
          <p:cNvPr id="29" name="28 CuadroTexto"/>
          <p:cNvSpPr txBox="1"/>
          <p:nvPr/>
        </p:nvSpPr>
        <p:spPr>
          <a:xfrm>
            <a:off x="7164287" y="1844825"/>
            <a:ext cx="1728192" cy="138499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2015: 614 (369 i)</a:t>
            </a:r>
          </a:p>
          <a:p>
            <a:r>
              <a:rPr lang="es-MX" sz="1200" dirty="0" smtClean="0"/>
              <a:t>           Brasil: 214</a:t>
            </a:r>
          </a:p>
          <a:p>
            <a:r>
              <a:rPr lang="es-MX" sz="1200" dirty="0" smtClean="0"/>
              <a:t>           EU: 189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    Canadá: 196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     Chile: 9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      Perú: 4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    Colombia México</a:t>
            </a:r>
            <a:endParaRPr lang="es-MX" sz="12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7164287" y="3283625"/>
            <a:ext cx="1704231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2016: 78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    EU: 70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    Canadá: 7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    Ecuador: 1 </a:t>
            </a:r>
            <a:endParaRPr lang="es-MX" sz="12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7164288" y="4155633"/>
            <a:ext cx="1704231" cy="1200329"/>
          </a:xfrm>
          <a:prstGeom prst="rect">
            <a:avLst/>
          </a:prstGeom>
          <a:solidFill>
            <a:srgbClr val="FF0066"/>
          </a:solidFill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2017: 599 (11301)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    </a:t>
            </a:r>
            <a:r>
              <a:rPr lang="es-MX" sz="1200" dirty="0" err="1" smtClean="0"/>
              <a:t>Rep</a:t>
            </a:r>
            <a:r>
              <a:rPr lang="es-MX" sz="1200" dirty="0" smtClean="0"/>
              <a:t> BV: 431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    EU: 120  B3D8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    Canadá: 45  B3D8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    Ecuador: 1 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     Argentina: 3 D8</a:t>
            </a:r>
            <a:endParaRPr lang="es-MX" sz="12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7164287" y="1478431"/>
            <a:ext cx="1728192" cy="2769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2014: EU: 667 </a:t>
            </a:r>
            <a:endParaRPr lang="es-MX" sz="1200" dirty="0"/>
          </a:p>
        </p:txBody>
      </p:sp>
      <p:sp>
        <p:nvSpPr>
          <p:cNvPr id="34" name="CuadroTexto 33"/>
          <p:cNvSpPr txBox="1"/>
          <p:nvPr/>
        </p:nvSpPr>
        <p:spPr>
          <a:xfrm>
            <a:off x="215516" y="6499223"/>
            <a:ext cx="75608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smtClean="0"/>
              <a:t>Fuente: Organización Panamericana de la Salud, OMS. Actualización Epidemiológica, Sarampión. 16 de Marzo 2018. Washington, D.C. </a:t>
            </a:r>
          </a:p>
          <a:p>
            <a:r>
              <a:rPr lang="es-MX" sz="1050" dirty="0" smtClean="0"/>
              <a:t>              DGE, Avisos Epidemiológicos, Actualización de avisos preventivos. México, </a:t>
            </a:r>
            <a:r>
              <a:rPr lang="es-MX" sz="1050" dirty="0" err="1" smtClean="0"/>
              <a:t>sem</a:t>
            </a:r>
            <a:r>
              <a:rPr lang="es-MX" sz="1050" dirty="0" smtClean="0"/>
              <a:t> 11, 2018</a:t>
            </a:r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4135727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adroTexto 24"/>
          <p:cNvSpPr txBox="1"/>
          <p:nvPr/>
        </p:nvSpPr>
        <p:spPr>
          <a:xfrm>
            <a:off x="2699792" y="332656"/>
            <a:ext cx="6444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Panorama Sarampión: América 2018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7092280" y="1711932"/>
            <a:ext cx="1728192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1200" u="sng" dirty="0" smtClean="0"/>
              <a:t>2018:</a:t>
            </a:r>
          </a:p>
          <a:p>
            <a:r>
              <a:rPr lang="es-MX" sz="1200" dirty="0" smtClean="0"/>
              <a:t> 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Guatemala:       1            Antigua </a:t>
            </a:r>
            <a:r>
              <a:rPr lang="es-MX" sz="1200" dirty="0"/>
              <a:t>y </a:t>
            </a:r>
            <a:r>
              <a:rPr lang="es-MX" sz="1200" dirty="0" smtClean="0"/>
              <a:t>Barbuda</a:t>
            </a:r>
            <a:r>
              <a:rPr lang="es-MX" sz="1200" dirty="0"/>
              <a:t>: 1</a:t>
            </a:r>
          </a:p>
          <a:p>
            <a:r>
              <a:rPr lang="es-MX" sz="1200" dirty="0"/>
              <a:t>      </a:t>
            </a:r>
            <a:r>
              <a:rPr lang="es-MX" sz="1200" dirty="0" smtClean="0"/>
              <a:t> Brasil</a:t>
            </a:r>
            <a:r>
              <a:rPr lang="es-MX" sz="1200" dirty="0"/>
              <a:t>:  </a:t>
            </a:r>
            <a:r>
              <a:rPr lang="es-MX" sz="1200" dirty="0" smtClean="0"/>
              <a:t>              14</a:t>
            </a:r>
            <a:endParaRPr lang="es-MX" sz="1200" dirty="0"/>
          </a:p>
          <a:p>
            <a:r>
              <a:rPr lang="es-MX" sz="1200" dirty="0"/>
              <a:t>       </a:t>
            </a:r>
            <a:r>
              <a:rPr lang="es-MX" sz="1200" dirty="0" smtClean="0"/>
              <a:t>Canadá:             4</a:t>
            </a:r>
          </a:p>
          <a:p>
            <a:r>
              <a:rPr lang="es-MX" sz="1200" dirty="0"/>
              <a:t> </a:t>
            </a:r>
            <a:r>
              <a:rPr lang="es-MX" sz="1200" dirty="0" smtClean="0"/>
              <a:t>      Colombia:         1</a:t>
            </a:r>
            <a:endParaRPr lang="es-MX" sz="1200" dirty="0"/>
          </a:p>
          <a:p>
            <a:r>
              <a:rPr lang="es-MX" sz="1200" dirty="0"/>
              <a:t>       EU</a:t>
            </a:r>
            <a:r>
              <a:rPr lang="es-MX" sz="1200" dirty="0" smtClean="0"/>
              <a:t>:                     13</a:t>
            </a:r>
            <a:endParaRPr lang="es-MX" sz="1200" dirty="0"/>
          </a:p>
          <a:p>
            <a:r>
              <a:rPr lang="es-MX" sz="1200" dirty="0"/>
              <a:t>      </a:t>
            </a:r>
            <a:r>
              <a:rPr lang="es-MX" sz="1200" dirty="0" smtClean="0"/>
              <a:t> </a:t>
            </a:r>
            <a:r>
              <a:rPr lang="es-MX" sz="1200" dirty="0"/>
              <a:t>México: </a:t>
            </a:r>
            <a:r>
              <a:rPr lang="es-MX" sz="1200" dirty="0" smtClean="0"/>
              <a:t>            4</a:t>
            </a:r>
            <a:endParaRPr lang="es-MX" sz="1200" dirty="0"/>
          </a:p>
          <a:p>
            <a:r>
              <a:rPr lang="es-MX" sz="1200" dirty="0"/>
              <a:t>      </a:t>
            </a:r>
            <a:r>
              <a:rPr lang="es-MX" sz="1200" dirty="0" smtClean="0"/>
              <a:t> Perú:                 2</a:t>
            </a:r>
            <a:endParaRPr lang="es-MX" sz="1200" dirty="0"/>
          </a:p>
          <a:p>
            <a:r>
              <a:rPr lang="es-MX" sz="1200" dirty="0"/>
              <a:t>       </a:t>
            </a:r>
            <a:r>
              <a:rPr lang="es-MX" sz="1200" dirty="0" smtClean="0"/>
              <a:t>Venezuela</a:t>
            </a:r>
            <a:r>
              <a:rPr lang="es-MX" sz="1200" dirty="0"/>
              <a:t>: </a:t>
            </a:r>
            <a:r>
              <a:rPr lang="es-MX" sz="1200" dirty="0" smtClean="0"/>
              <a:t>     159</a:t>
            </a:r>
            <a:endParaRPr lang="es-MX" sz="1200" dirty="0"/>
          </a:p>
          <a:p>
            <a:endParaRPr lang="es-MX" sz="12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909" y="794321"/>
            <a:ext cx="4991918" cy="534124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6291125"/>
            <a:ext cx="7925594" cy="53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48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33802"/>
            <a:ext cx="3906365" cy="3464336"/>
          </a:xfrm>
          <a:prstGeom prst="rect">
            <a:avLst/>
          </a:prstGeom>
        </p:spPr>
      </p:pic>
      <p:sp>
        <p:nvSpPr>
          <p:cNvPr id="25" name="CuadroTexto 24"/>
          <p:cNvSpPr txBox="1"/>
          <p:nvPr/>
        </p:nvSpPr>
        <p:spPr>
          <a:xfrm>
            <a:off x="2699792" y="332656"/>
            <a:ext cx="6444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Incidencia Sarampión: México 1990-2018</a:t>
            </a:r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3311102058"/>
              </p:ext>
            </p:extLst>
          </p:nvPr>
        </p:nvGraphicFramePr>
        <p:xfrm>
          <a:off x="4355976" y="1124744"/>
          <a:ext cx="455928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5491237" y="5401514"/>
            <a:ext cx="30833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u="sng" dirty="0" smtClean="0"/>
              <a:t>2018:     4</a:t>
            </a:r>
          </a:p>
          <a:p>
            <a:r>
              <a:rPr lang="es-MX" sz="1000" dirty="0" smtClean="0"/>
              <a:t>1 vacunado, 1 no vacunado,  2 desconocido</a:t>
            </a:r>
          </a:p>
          <a:p>
            <a:r>
              <a:rPr lang="es-MX" sz="1000" dirty="0" smtClean="0"/>
              <a:t>Guasave Sin. Extranjero con serología positiva </a:t>
            </a:r>
            <a:r>
              <a:rPr lang="es-MX" sz="1000" dirty="0" err="1" smtClean="0"/>
              <a:t>prob</a:t>
            </a:r>
            <a:r>
              <a:rPr lang="es-MX" sz="1000" dirty="0" smtClean="0"/>
              <a:t>.</a:t>
            </a:r>
            <a:endParaRPr lang="es-MX" sz="14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5694288" y="4365104"/>
            <a:ext cx="334220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smtClean="0"/>
              <a:t>1995: No defunciones</a:t>
            </a:r>
          </a:p>
          <a:p>
            <a:r>
              <a:rPr lang="es-MX" sz="1050" dirty="0" smtClean="0"/>
              <a:t>2011: Todos importados o asociados a importación </a:t>
            </a:r>
            <a:endParaRPr lang="es-MX" sz="105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80753" y="6389511"/>
            <a:ext cx="75608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smtClean="0"/>
              <a:t>Fuente: Organización Panamericana de la Salud, OMS. Actualización Epidemiológica, Sarampión. 16 de Marzo 2018. Washington, D.C. </a:t>
            </a:r>
          </a:p>
          <a:p>
            <a:r>
              <a:rPr lang="es-MX" sz="1050" dirty="0" smtClean="0"/>
              <a:t>              DGE, Avisos Epidemiológicos, Actualización de avisos preventivos. México, </a:t>
            </a:r>
            <a:r>
              <a:rPr lang="es-MX" sz="1050" dirty="0" err="1" smtClean="0"/>
              <a:t>sem</a:t>
            </a:r>
            <a:r>
              <a:rPr lang="es-MX" sz="1050" dirty="0" smtClean="0"/>
              <a:t> 11, 2018</a:t>
            </a:r>
            <a:endParaRPr lang="es-MX" sz="1050" dirty="0"/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2173315619"/>
              </p:ext>
            </p:extLst>
          </p:nvPr>
        </p:nvGraphicFramePr>
        <p:xfrm>
          <a:off x="119794" y="4725144"/>
          <a:ext cx="5011327" cy="1311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5816" y="5074476"/>
            <a:ext cx="187077" cy="317932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866448" y="5107277"/>
            <a:ext cx="3177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38</a:t>
            </a:r>
            <a:endParaRPr lang="es-MX" sz="8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7921" y="4735423"/>
            <a:ext cx="402871" cy="28994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7224" y="5225047"/>
            <a:ext cx="105785" cy="16736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3869" y="4839552"/>
            <a:ext cx="187077" cy="317932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3888" y="4839552"/>
            <a:ext cx="187077" cy="31793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60324" y="5003955"/>
            <a:ext cx="116159" cy="175223"/>
          </a:xfrm>
          <a:prstGeom prst="rect">
            <a:avLst/>
          </a:prstGeom>
        </p:spPr>
      </p:pic>
      <p:sp>
        <p:nvSpPr>
          <p:cNvPr id="19" name="CuadroTexto 18"/>
          <p:cNvSpPr txBox="1"/>
          <p:nvPr/>
        </p:nvSpPr>
        <p:spPr>
          <a:xfrm>
            <a:off x="3952081" y="4842429"/>
            <a:ext cx="4882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39   48</a:t>
            </a:r>
            <a:endParaRPr lang="es-MX" sz="8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4390113" y="5000846"/>
            <a:ext cx="2871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4*</a:t>
            </a:r>
            <a:endParaRPr lang="es-MX" sz="800" dirty="0"/>
          </a:p>
        </p:txBody>
      </p:sp>
      <p:sp>
        <p:nvSpPr>
          <p:cNvPr id="2" name="CuadroTexto 1"/>
          <p:cNvSpPr txBox="1"/>
          <p:nvPr/>
        </p:nvSpPr>
        <p:spPr>
          <a:xfrm>
            <a:off x="1891141" y="5949280"/>
            <a:ext cx="1744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Semanas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2298103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9" grpId="0"/>
      <p:bldP spid="11" grpId="0"/>
      <p:bldGraphic spid="4" grpId="0">
        <p:bldAsOne/>
      </p:bldGraphic>
      <p:bldP spid="7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adroTexto 24"/>
          <p:cNvSpPr txBox="1"/>
          <p:nvPr/>
        </p:nvSpPr>
        <p:spPr>
          <a:xfrm>
            <a:off x="2699792" y="332656"/>
            <a:ext cx="6444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Índice de riesgo por acumulo de susceptibles en SLP</a:t>
            </a:r>
          </a:p>
          <a:p>
            <a:pPr algn="ctr"/>
            <a:r>
              <a:rPr lang="es-MX" sz="2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Menores de 5 años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280753" y="6389511"/>
            <a:ext cx="75608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smtClean="0"/>
              <a:t>Fuente: Organización Panamericana de la Salud, OMS. Actualización Epidemiológica, Sarampión. 16 de Marzo 2018. Washington, D.C. </a:t>
            </a:r>
          </a:p>
          <a:p>
            <a:r>
              <a:rPr lang="es-MX" sz="1050" dirty="0" smtClean="0"/>
              <a:t>              DGE, Avisos Epidemiológicos, Actualización de avisos preventivos. México, </a:t>
            </a:r>
            <a:r>
              <a:rPr lang="es-MX" sz="1050" dirty="0" err="1" smtClean="0"/>
              <a:t>sem</a:t>
            </a:r>
            <a:r>
              <a:rPr lang="es-MX" sz="1050" dirty="0" smtClean="0"/>
              <a:t> 11, 2018</a:t>
            </a:r>
            <a:endParaRPr lang="es-MX" sz="105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51" y="2021926"/>
            <a:ext cx="3417701" cy="3351290"/>
          </a:xfrm>
          <a:prstGeom prst="rect">
            <a:avLst/>
          </a:prstGeom>
        </p:spPr>
      </p:pic>
      <p:graphicFrame>
        <p:nvGraphicFramePr>
          <p:cNvPr id="23" name="Diagrama 22"/>
          <p:cNvGraphicFramePr/>
          <p:nvPr>
            <p:extLst>
              <p:ext uri="{D42A27DB-BD31-4B8C-83A1-F6EECF244321}">
                <p14:modId xmlns:p14="http://schemas.microsoft.com/office/powerpoint/2010/main" val="3312002828"/>
              </p:ext>
            </p:extLst>
          </p:nvPr>
        </p:nvGraphicFramePr>
        <p:xfrm>
          <a:off x="4280371" y="980722"/>
          <a:ext cx="4464496" cy="2651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" name="Rectángulo redondeado 23"/>
          <p:cNvSpPr/>
          <p:nvPr/>
        </p:nvSpPr>
        <p:spPr>
          <a:xfrm>
            <a:off x="6452110" y="3501008"/>
            <a:ext cx="1152128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28,413</a:t>
            </a:r>
            <a:endParaRPr lang="es-MX" dirty="0"/>
          </a:p>
        </p:txBody>
      </p:sp>
      <p:sp>
        <p:nvSpPr>
          <p:cNvPr id="26" name="Rectángulo redondeado 25"/>
          <p:cNvSpPr/>
          <p:nvPr/>
        </p:nvSpPr>
        <p:spPr>
          <a:xfrm>
            <a:off x="6452110" y="4089524"/>
            <a:ext cx="1152128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49,102</a:t>
            </a:r>
            <a:endParaRPr lang="es-MX" dirty="0"/>
          </a:p>
        </p:txBody>
      </p:sp>
      <p:sp>
        <p:nvSpPr>
          <p:cNvPr id="27" name="CuadroTexto 26"/>
          <p:cNvSpPr txBox="1"/>
          <p:nvPr/>
        </p:nvSpPr>
        <p:spPr>
          <a:xfrm>
            <a:off x="5516006" y="374584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IR:</a:t>
            </a:r>
            <a:endParaRPr lang="es-MX" dirty="0"/>
          </a:p>
        </p:txBody>
      </p:sp>
      <p:cxnSp>
        <p:nvCxnSpPr>
          <p:cNvPr id="29" name="Conector recto 28"/>
          <p:cNvCxnSpPr/>
          <p:nvPr/>
        </p:nvCxnSpPr>
        <p:spPr>
          <a:xfrm>
            <a:off x="6164078" y="4002929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/>
          <p:cNvSpPr txBox="1"/>
          <p:nvPr/>
        </p:nvSpPr>
        <p:spPr>
          <a:xfrm>
            <a:off x="7892269" y="3748273"/>
            <a:ext cx="712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=0.57</a:t>
            </a:r>
            <a:endParaRPr lang="es-MX" dirty="0"/>
          </a:p>
        </p:txBody>
      </p:sp>
      <p:pic>
        <p:nvPicPr>
          <p:cNvPr id="31" name="Imagen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8144" y="4987737"/>
            <a:ext cx="2560234" cy="112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3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adroTexto 24"/>
          <p:cNvSpPr txBox="1"/>
          <p:nvPr/>
        </p:nvSpPr>
        <p:spPr>
          <a:xfrm>
            <a:off x="2699792" y="332656"/>
            <a:ext cx="6444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V. E. EFE San Luis Potosí, 2018</a:t>
            </a:r>
          </a:p>
        </p:txBody>
      </p:sp>
      <p:grpSp>
        <p:nvGrpSpPr>
          <p:cNvPr id="14" name="Agrupar 1"/>
          <p:cNvGrpSpPr/>
          <p:nvPr/>
        </p:nvGrpSpPr>
        <p:grpSpPr>
          <a:xfrm>
            <a:off x="971600" y="980728"/>
            <a:ext cx="7423156" cy="5475530"/>
            <a:chOff x="306388" y="322263"/>
            <a:chExt cx="9039225" cy="6576324"/>
          </a:xfrm>
        </p:grpSpPr>
        <p:sp>
          <p:nvSpPr>
            <p:cNvPr id="15" name="Text Box 409"/>
            <p:cNvSpPr txBox="1">
              <a:spLocks noChangeArrowheads="1"/>
            </p:cNvSpPr>
            <p:nvPr/>
          </p:nvSpPr>
          <p:spPr bwMode="auto">
            <a:xfrm>
              <a:off x="8297864" y="4978403"/>
              <a:ext cx="971551" cy="665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Vicente Tancuayalab</a:t>
              </a:r>
            </a:p>
            <a:p>
              <a:endParaRPr lang="es-MX" altLang="x-none">
                <a:solidFill>
                  <a:srgbClr val="0000CC"/>
                </a:solidFill>
              </a:endParaRPr>
            </a:p>
          </p:txBody>
        </p:sp>
        <p:sp>
          <p:nvSpPr>
            <p:cNvPr id="16" name="Text Box 437"/>
            <p:cNvSpPr txBox="1">
              <a:spLocks noChangeArrowheads="1"/>
            </p:cNvSpPr>
            <p:nvPr/>
          </p:nvSpPr>
          <p:spPr bwMode="auto">
            <a:xfrm>
              <a:off x="8499475" y="5681662"/>
              <a:ext cx="769938" cy="443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s-MX" altLang="x-none"/>
            </a:p>
          </p:txBody>
        </p:sp>
        <p:sp>
          <p:nvSpPr>
            <p:cNvPr id="17" name="Text Box 438"/>
            <p:cNvSpPr txBox="1">
              <a:spLocks noChangeArrowheads="1"/>
            </p:cNvSpPr>
            <p:nvPr/>
          </p:nvSpPr>
          <p:spPr bwMode="auto">
            <a:xfrm>
              <a:off x="8488363" y="5889624"/>
              <a:ext cx="857250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Tanquián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18" name="Text Box 439"/>
            <p:cNvSpPr txBox="1">
              <a:spLocks noChangeArrowheads="1"/>
            </p:cNvSpPr>
            <p:nvPr/>
          </p:nvSpPr>
          <p:spPr bwMode="auto">
            <a:xfrm>
              <a:off x="8462963" y="5500689"/>
              <a:ext cx="857250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Tampamolón Corona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19" name="Rectangle 435"/>
            <p:cNvSpPr>
              <a:spLocks noChangeArrowheads="1"/>
            </p:cNvSpPr>
            <p:nvPr/>
          </p:nvSpPr>
          <p:spPr bwMode="auto">
            <a:xfrm>
              <a:off x="5104681" y="1059961"/>
              <a:ext cx="4043363" cy="5715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es-MX" altLang="x-none" sz="1100" b="1" i="1" dirty="0"/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5092700" y="4346575"/>
              <a:ext cx="436563" cy="401638"/>
            </a:xfrm>
            <a:custGeom>
              <a:avLst/>
              <a:gdLst>
                <a:gd name="T0" fmla="*/ 243 w 243"/>
                <a:gd name="T1" fmla="*/ 270 h 270"/>
                <a:gd name="T2" fmla="*/ 209 w 243"/>
                <a:gd name="T3" fmla="*/ 207 h 270"/>
                <a:gd name="T4" fmla="*/ 0 w 243"/>
                <a:gd name="T5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5529263" y="5057775"/>
              <a:ext cx="231775" cy="409575"/>
            </a:xfrm>
            <a:custGeom>
              <a:avLst/>
              <a:gdLst>
                <a:gd name="T0" fmla="*/ 115 w 127"/>
                <a:gd name="T1" fmla="*/ 0 h 281"/>
                <a:gd name="T2" fmla="*/ 127 w 127"/>
                <a:gd name="T3" fmla="*/ 16 h 281"/>
                <a:gd name="T4" fmla="*/ 0 w 127"/>
                <a:gd name="T5" fmla="*/ 83 h 281"/>
                <a:gd name="T6" fmla="*/ 0 w 127"/>
                <a:gd name="T7" fmla="*/ 106 h 281"/>
                <a:gd name="T8" fmla="*/ 10 w 127"/>
                <a:gd name="T9" fmla="*/ 114 h 281"/>
                <a:gd name="T10" fmla="*/ 18 w 127"/>
                <a:gd name="T11" fmla="*/ 119 h 281"/>
                <a:gd name="T12" fmla="*/ 18 w 127"/>
                <a:gd name="T13" fmla="*/ 28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5524500" y="5467350"/>
              <a:ext cx="38100" cy="55563"/>
            </a:xfrm>
            <a:custGeom>
              <a:avLst/>
              <a:gdLst>
                <a:gd name="T0" fmla="*/ 20 w 20"/>
                <a:gd name="T1" fmla="*/ 0 h 36"/>
                <a:gd name="T2" fmla="*/ 14 w 20"/>
                <a:gd name="T3" fmla="*/ 9 h 36"/>
                <a:gd name="T4" fmla="*/ 6 w 20"/>
                <a:gd name="T5" fmla="*/ 15 h 36"/>
                <a:gd name="T6" fmla="*/ 4 w 20"/>
                <a:gd name="T7" fmla="*/ 26 h 36"/>
                <a:gd name="T8" fmla="*/ 0 w 2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4905375" y="5522913"/>
              <a:ext cx="619125" cy="227012"/>
            </a:xfrm>
            <a:custGeom>
              <a:avLst/>
              <a:gdLst>
                <a:gd name="T0" fmla="*/ 0 w 341"/>
                <a:gd name="T1" fmla="*/ 152 h 152"/>
                <a:gd name="T2" fmla="*/ 19 w 341"/>
                <a:gd name="T3" fmla="*/ 104 h 152"/>
                <a:gd name="T4" fmla="*/ 320 w 341"/>
                <a:gd name="T5" fmla="*/ 0 h 152"/>
                <a:gd name="T6" fmla="*/ 330 w 341"/>
                <a:gd name="T7" fmla="*/ 0 h 152"/>
                <a:gd name="T8" fmla="*/ 341 w 341"/>
                <a:gd name="T9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7" name="Line 11"/>
            <p:cNvSpPr>
              <a:spLocks noChangeShapeType="1"/>
            </p:cNvSpPr>
            <p:nvPr/>
          </p:nvSpPr>
          <p:spPr bwMode="auto">
            <a:xfrm flipH="1" flipV="1">
              <a:off x="3267075" y="3414713"/>
              <a:ext cx="6350" cy="1524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8" name="Freeform 12"/>
            <p:cNvSpPr>
              <a:spLocks/>
            </p:cNvSpPr>
            <p:nvPr/>
          </p:nvSpPr>
          <p:spPr bwMode="auto">
            <a:xfrm>
              <a:off x="3973513" y="3916363"/>
              <a:ext cx="1060450" cy="122237"/>
            </a:xfrm>
            <a:custGeom>
              <a:avLst/>
              <a:gdLst>
                <a:gd name="T0" fmla="*/ 587 w 587"/>
                <a:gd name="T1" fmla="*/ 0 h 84"/>
                <a:gd name="T2" fmla="*/ 495 w 587"/>
                <a:gd name="T3" fmla="*/ 56 h 84"/>
                <a:gd name="T4" fmla="*/ 472 w 587"/>
                <a:gd name="T5" fmla="*/ 37 h 84"/>
                <a:gd name="T6" fmla="*/ 364 w 587"/>
                <a:gd name="T7" fmla="*/ 56 h 84"/>
                <a:gd name="T8" fmla="*/ 358 w 587"/>
                <a:gd name="T9" fmla="*/ 58 h 84"/>
                <a:gd name="T10" fmla="*/ 353 w 587"/>
                <a:gd name="T11" fmla="*/ 58 h 84"/>
                <a:gd name="T12" fmla="*/ 347 w 587"/>
                <a:gd name="T13" fmla="*/ 63 h 84"/>
                <a:gd name="T14" fmla="*/ 339 w 587"/>
                <a:gd name="T15" fmla="*/ 63 h 84"/>
                <a:gd name="T16" fmla="*/ 335 w 587"/>
                <a:gd name="T17" fmla="*/ 58 h 84"/>
                <a:gd name="T18" fmla="*/ 326 w 587"/>
                <a:gd name="T19" fmla="*/ 54 h 84"/>
                <a:gd name="T20" fmla="*/ 312 w 587"/>
                <a:gd name="T21" fmla="*/ 61 h 84"/>
                <a:gd name="T22" fmla="*/ 301 w 587"/>
                <a:gd name="T23" fmla="*/ 63 h 84"/>
                <a:gd name="T24" fmla="*/ 289 w 587"/>
                <a:gd name="T25" fmla="*/ 58 h 84"/>
                <a:gd name="T26" fmla="*/ 278 w 587"/>
                <a:gd name="T27" fmla="*/ 50 h 84"/>
                <a:gd name="T28" fmla="*/ 278 w 587"/>
                <a:gd name="T29" fmla="*/ 38 h 84"/>
                <a:gd name="T30" fmla="*/ 287 w 587"/>
                <a:gd name="T31" fmla="*/ 17 h 84"/>
                <a:gd name="T32" fmla="*/ 284 w 587"/>
                <a:gd name="T33" fmla="*/ 13 h 84"/>
                <a:gd name="T34" fmla="*/ 153 w 587"/>
                <a:gd name="T35" fmla="*/ 84 h 84"/>
                <a:gd name="T36" fmla="*/ 76 w 587"/>
                <a:gd name="T37" fmla="*/ 25 h 84"/>
                <a:gd name="T38" fmla="*/ 0 w 587"/>
                <a:gd name="T39" fmla="*/ 2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9" name="Freeform 13"/>
            <p:cNvSpPr>
              <a:spLocks/>
            </p:cNvSpPr>
            <p:nvPr/>
          </p:nvSpPr>
          <p:spPr bwMode="auto">
            <a:xfrm>
              <a:off x="3768725" y="3338513"/>
              <a:ext cx="204788" cy="612775"/>
            </a:xfrm>
            <a:custGeom>
              <a:avLst/>
              <a:gdLst>
                <a:gd name="T0" fmla="*/ 73 w 114"/>
                <a:gd name="T1" fmla="*/ 0 h 414"/>
                <a:gd name="T2" fmla="*/ 12 w 114"/>
                <a:gd name="T3" fmla="*/ 80 h 414"/>
                <a:gd name="T4" fmla="*/ 29 w 114"/>
                <a:gd name="T5" fmla="*/ 192 h 414"/>
                <a:gd name="T6" fmla="*/ 0 w 114"/>
                <a:gd name="T7" fmla="*/ 209 h 414"/>
                <a:gd name="T8" fmla="*/ 8 w 114"/>
                <a:gd name="T9" fmla="*/ 301 h 414"/>
                <a:gd name="T10" fmla="*/ 69 w 114"/>
                <a:gd name="T11" fmla="*/ 410 h 414"/>
                <a:gd name="T12" fmla="*/ 114 w 114"/>
                <a:gd name="T13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2058988" y="3330575"/>
              <a:ext cx="1214437" cy="311150"/>
            </a:xfrm>
            <a:custGeom>
              <a:avLst/>
              <a:gdLst>
                <a:gd name="T0" fmla="*/ 670 w 670"/>
                <a:gd name="T1" fmla="*/ 159 h 213"/>
                <a:gd name="T2" fmla="*/ 493 w 670"/>
                <a:gd name="T3" fmla="*/ 67 h 213"/>
                <a:gd name="T4" fmla="*/ 380 w 670"/>
                <a:gd name="T5" fmla="*/ 79 h 213"/>
                <a:gd name="T6" fmla="*/ 305 w 670"/>
                <a:gd name="T7" fmla="*/ 159 h 213"/>
                <a:gd name="T8" fmla="*/ 184 w 670"/>
                <a:gd name="T9" fmla="*/ 155 h 213"/>
                <a:gd name="T10" fmla="*/ 138 w 670"/>
                <a:gd name="T11" fmla="*/ 205 h 213"/>
                <a:gd name="T12" fmla="*/ 127 w 670"/>
                <a:gd name="T13" fmla="*/ 213 h 213"/>
                <a:gd name="T14" fmla="*/ 117 w 670"/>
                <a:gd name="T15" fmla="*/ 201 h 213"/>
                <a:gd name="T16" fmla="*/ 111 w 670"/>
                <a:gd name="T17" fmla="*/ 186 h 213"/>
                <a:gd name="T18" fmla="*/ 111 w 670"/>
                <a:gd name="T19" fmla="*/ 155 h 213"/>
                <a:gd name="T20" fmla="*/ 106 w 670"/>
                <a:gd name="T21" fmla="*/ 142 h 213"/>
                <a:gd name="T22" fmla="*/ 100 w 670"/>
                <a:gd name="T23" fmla="*/ 138 h 213"/>
                <a:gd name="T24" fmla="*/ 88 w 670"/>
                <a:gd name="T25" fmla="*/ 138 h 213"/>
                <a:gd name="T26" fmla="*/ 83 w 670"/>
                <a:gd name="T27" fmla="*/ 132 h 213"/>
                <a:gd name="T28" fmla="*/ 81 w 670"/>
                <a:gd name="T29" fmla="*/ 127 h 213"/>
                <a:gd name="T30" fmla="*/ 88 w 670"/>
                <a:gd name="T31" fmla="*/ 109 h 213"/>
                <a:gd name="T32" fmla="*/ 39 w 670"/>
                <a:gd name="T33" fmla="*/ 102 h 213"/>
                <a:gd name="T34" fmla="*/ 0 w 670"/>
                <a:gd name="T3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3079750" y="3567113"/>
              <a:ext cx="193675" cy="220662"/>
            </a:xfrm>
            <a:custGeom>
              <a:avLst/>
              <a:gdLst>
                <a:gd name="T0" fmla="*/ 108 w 108"/>
                <a:gd name="T1" fmla="*/ 0 h 152"/>
                <a:gd name="T2" fmla="*/ 108 w 108"/>
                <a:gd name="T3" fmla="*/ 35 h 152"/>
                <a:gd name="T4" fmla="*/ 54 w 108"/>
                <a:gd name="T5" fmla="*/ 39 h 152"/>
                <a:gd name="T6" fmla="*/ 4 w 108"/>
                <a:gd name="T7" fmla="*/ 87 h 152"/>
                <a:gd name="T8" fmla="*/ 0 w 108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3079750" y="3787775"/>
              <a:ext cx="98425" cy="247650"/>
            </a:xfrm>
            <a:custGeom>
              <a:avLst/>
              <a:gdLst>
                <a:gd name="T0" fmla="*/ 0 w 56"/>
                <a:gd name="T1" fmla="*/ 0 h 165"/>
                <a:gd name="T2" fmla="*/ 56 w 56"/>
                <a:gd name="T3" fmla="*/ 25 h 165"/>
                <a:gd name="T4" fmla="*/ 14 w 56"/>
                <a:gd name="T5" fmla="*/ 94 h 165"/>
                <a:gd name="T6" fmla="*/ 25 w 56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3" name="Line 17"/>
            <p:cNvSpPr>
              <a:spLocks noChangeShapeType="1"/>
            </p:cNvSpPr>
            <p:nvPr/>
          </p:nvSpPr>
          <p:spPr bwMode="auto">
            <a:xfrm>
              <a:off x="3119438" y="4035425"/>
              <a:ext cx="234950" cy="155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1814513" y="3330575"/>
              <a:ext cx="244475" cy="569913"/>
            </a:xfrm>
            <a:custGeom>
              <a:avLst/>
              <a:gdLst>
                <a:gd name="T0" fmla="*/ 136 w 136"/>
                <a:gd name="T1" fmla="*/ 0 h 389"/>
                <a:gd name="T2" fmla="*/ 6 w 136"/>
                <a:gd name="T3" fmla="*/ 111 h 389"/>
                <a:gd name="T4" fmla="*/ 0 w 136"/>
                <a:gd name="T5" fmla="*/ 345 h 389"/>
                <a:gd name="T6" fmla="*/ 25 w 136"/>
                <a:gd name="T7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1031875" y="3065463"/>
              <a:ext cx="750888" cy="776287"/>
            </a:xfrm>
            <a:custGeom>
              <a:avLst/>
              <a:gdLst>
                <a:gd name="T0" fmla="*/ 296 w 415"/>
                <a:gd name="T1" fmla="*/ 0 h 526"/>
                <a:gd name="T2" fmla="*/ 307 w 415"/>
                <a:gd name="T3" fmla="*/ 8 h 526"/>
                <a:gd name="T4" fmla="*/ 328 w 415"/>
                <a:gd name="T5" fmla="*/ 20 h 526"/>
                <a:gd name="T6" fmla="*/ 342 w 415"/>
                <a:gd name="T7" fmla="*/ 33 h 526"/>
                <a:gd name="T8" fmla="*/ 357 w 415"/>
                <a:gd name="T9" fmla="*/ 48 h 526"/>
                <a:gd name="T10" fmla="*/ 380 w 415"/>
                <a:gd name="T11" fmla="*/ 69 h 526"/>
                <a:gd name="T12" fmla="*/ 384 w 415"/>
                <a:gd name="T13" fmla="*/ 85 h 526"/>
                <a:gd name="T14" fmla="*/ 397 w 415"/>
                <a:gd name="T15" fmla="*/ 98 h 526"/>
                <a:gd name="T16" fmla="*/ 415 w 415"/>
                <a:gd name="T17" fmla="*/ 108 h 526"/>
                <a:gd name="T18" fmla="*/ 309 w 415"/>
                <a:gd name="T19" fmla="*/ 244 h 526"/>
                <a:gd name="T20" fmla="*/ 225 w 415"/>
                <a:gd name="T21" fmla="*/ 252 h 526"/>
                <a:gd name="T22" fmla="*/ 188 w 415"/>
                <a:gd name="T23" fmla="*/ 353 h 526"/>
                <a:gd name="T24" fmla="*/ 125 w 415"/>
                <a:gd name="T25" fmla="*/ 376 h 526"/>
                <a:gd name="T26" fmla="*/ 19 w 415"/>
                <a:gd name="T27" fmla="*/ 486 h 526"/>
                <a:gd name="T28" fmla="*/ 0 w 415"/>
                <a:gd name="T29" fmla="*/ 526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4273550" y="5051425"/>
              <a:ext cx="576263" cy="633413"/>
            </a:xfrm>
            <a:custGeom>
              <a:avLst/>
              <a:gdLst>
                <a:gd name="T0" fmla="*/ 289 w 320"/>
                <a:gd name="T1" fmla="*/ 426 h 426"/>
                <a:gd name="T2" fmla="*/ 303 w 320"/>
                <a:gd name="T3" fmla="*/ 418 h 426"/>
                <a:gd name="T4" fmla="*/ 307 w 320"/>
                <a:gd name="T5" fmla="*/ 408 h 426"/>
                <a:gd name="T6" fmla="*/ 314 w 320"/>
                <a:gd name="T7" fmla="*/ 383 h 426"/>
                <a:gd name="T8" fmla="*/ 320 w 320"/>
                <a:gd name="T9" fmla="*/ 370 h 426"/>
                <a:gd name="T10" fmla="*/ 240 w 320"/>
                <a:gd name="T11" fmla="*/ 278 h 426"/>
                <a:gd name="T12" fmla="*/ 245 w 320"/>
                <a:gd name="T13" fmla="*/ 263 h 426"/>
                <a:gd name="T14" fmla="*/ 243 w 320"/>
                <a:gd name="T15" fmla="*/ 251 h 426"/>
                <a:gd name="T16" fmla="*/ 241 w 320"/>
                <a:gd name="T17" fmla="*/ 241 h 426"/>
                <a:gd name="T18" fmla="*/ 232 w 320"/>
                <a:gd name="T19" fmla="*/ 220 h 426"/>
                <a:gd name="T20" fmla="*/ 224 w 320"/>
                <a:gd name="T21" fmla="*/ 201 h 426"/>
                <a:gd name="T22" fmla="*/ 211 w 320"/>
                <a:gd name="T23" fmla="*/ 174 h 426"/>
                <a:gd name="T24" fmla="*/ 195 w 320"/>
                <a:gd name="T25" fmla="*/ 151 h 426"/>
                <a:gd name="T26" fmla="*/ 184 w 320"/>
                <a:gd name="T27" fmla="*/ 144 h 426"/>
                <a:gd name="T28" fmla="*/ 165 w 320"/>
                <a:gd name="T29" fmla="*/ 130 h 426"/>
                <a:gd name="T30" fmla="*/ 161 w 320"/>
                <a:gd name="T31" fmla="*/ 99 h 426"/>
                <a:gd name="T32" fmla="*/ 163 w 320"/>
                <a:gd name="T33" fmla="*/ 88 h 426"/>
                <a:gd name="T34" fmla="*/ 126 w 320"/>
                <a:gd name="T35" fmla="*/ 84 h 426"/>
                <a:gd name="T36" fmla="*/ 126 w 320"/>
                <a:gd name="T37" fmla="*/ 76 h 426"/>
                <a:gd name="T38" fmla="*/ 119 w 320"/>
                <a:gd name="T39" fmla="*/ 71 h 426"/>
                <a:gd name="T40" fmla="*/ 111 w 320"/>
                <a:gd name="T41" fmla="*/ 67 h 426"/>
                <a:gd name="T42" fmla="*/ 101 w 320"/>
                <a:gd name="T43" fmla="*/ 7 h 426"/>
                <a:gd name="T44" fmla="*/ 0 w 320"/>
                <a:gd name="T4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8" name="Line 22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9" name="Line 23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4159250" y="4784725"/>
              <a:ext cx="231775" cy="114300"/>
            </a:xfrm>
            <a:custGeom>
              <a:avLst/>
              <a:gdLst>
                <a:gd name="T0" fmla="*/ 129 w 129"/>
                <a:gd name="T1" fmla="*/ 4 h 77"/>
                <a:gd name="T2" fmla="*/ 92 w 129"/>
                <a:gd name="T3" fmla="*/ 0 h 77"/>
                <a:gd name="T4" fmla="*/ 102 w 129"/>
                <a:gd name="T5" fmla="*/ 21 h 77"/>
                <a:gd name="T6" fmla="*/ 0 w 129"/>
                <a:gd name="T7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1" name="Freeform 25"/>
            <p:cNvSpPr>
              <a:spLocks/>
            </p:cNvSpPr>
            <p:nvPr/>
          </p:nvSpPr>
          <p:spPr bwMode="auto">
            <a:xfrm>
              <a:off x="3119438" y="3641725"/>
              <a:ext cx="579437" cy="396875"/>
            </a:xfrm>
            <a:custGeom>
              <a:avLst/>
              <a:gdLst>
                <a:gd name="T0" fmla="*/ 0 w 317"/>
                <a:gd name="T1" fmla="*/ 265 h 270"/>
                <a:gd name="T2" fmla="*/ 91 w 317"/>
                <a:gd name="T3" fmla="*/ 234 h 270"/>
                <a:gd name="T4" fmla="*/ 169 w 317"/>
                <a:gd name="T5" fmla="*/ 270 h 270"/>
                <a:gd name="T6" fmla="*/ 181 w 317"/>
                <a:gd name="T7" fmla="*/ 267 h 270"/>
                <a:gd name="T8" fmla="*/ 196 w 317"/>
                <a:gd name="T9" fmla="*/ 267 h 270"/>
                <a:gd name="T10" fmla="*/ 208 w 317"/>
                <a:gd name="T11" fmla="*/ 261 h 270"/>
                <a:gd name="T12" fmla="*/ 221 w 317"/>
                <a:gd name="T13" fmla="*/ 261 h 270"/>
                <a:gd name="T14" fmla="*/ 236 w 317"/>
                <a:gd name="T15" fmla="*/ 257 h 270"/>
                <a:gd name="T16" fmla="*/ 254 w 317"/>
                <a:gd name="T17" fmla="*/ 257 h 270"/>
                <a:gd name="T18" fmla="*/ 271 w 317"/>
                <a:gd name="T19" fmla="*/ 249 h 270"/>
                <a:gd name="T20" fmla="*/ 283 w 317"/>
                <a:gd name="T21" fmla="*/ 249 h 270"/>
                <a:gd name="T22" fmla="*/ 317 w 317"/>
                <a:gd name="T23" fmla="*/ 144 h 270"/>
                <a:gd name="T24" fmla="*/ 265 w 317"/>
                <a:gd name="T25" fmla="*/ 107 h 270"/>
                <a:gd name="T26" fmla="*/ 258 w 317"/>
                <a:gd name="T27" fmla="*/ 54 h 270"/>
                <a:gd name="T28" fmla="*/ 165 w 317"/>
                <a:gd name="T2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3408363" y="4992688"/>
              <a:ext cx="703262" cy="188912"/>
            </a:xfrm>
            <a:custGeom>
              <a:avLst/>
              <a:gdLst>
                <a:gd name="T0" fmla="*/ 393 w 393"/>
                <a:gd name="T1" fmla="*/ 0 h 129"/>
                <a:gd name="T2" fmla="*/ 347 w 393"/>
                <a:gd name="T3" fmla="*/ 0 h 129"/>
                <a:gd name="T4" fmla="*/ 341 w 393"/>
                <a:gd name="T5" fmla="*/ 23 h 129"/>
                <a:gd name="T6" fmla="*/ 349 w 393"/>
                <a:gd name="T7" fmla="*/ 27 h 129"/>
                <a:gd name="T8" fmla="*/ 359 w 393"/>
                <a:gd name="T9" fmla="*/ 44 h 129"/>
                <a:gd name="T10" fmla="*/ 359 w 393"/>
                <a:gd name="T11" fmla="*/ 60 h 129"/>
                <a:gd name="T12" fmla="*/ 338 w 393"/>
                <a:gd name="T13" fmla="*/ 71 h 129"/>
                <a:gd name="T14" fmla="*/ 318 w 393"/>
                <a:gd name="T15" fmla="*/ 75 h 129"/>
                <a:gd name="T16" fmla="*/ 297 w 393"/>
                <a:gd name="T17" fmla="*/ 75 h 129"/>
                <a:gd name="T18" fmla="*/ 278 w 393"/>
                <a:gd name="T19" fmla="*/ 104 h 129"/>
                <a:gd name="T20" fmla="*/ 244 w 393"/>
                <a:gd name="T21" fmla="*/ 75 h 129"/>
                <a:gd name="T22" fmla="*/ 217 w 393"/>
                <a:gd name="T23" fmla="*/ 121 h 129"/>
                <a:gd name="T24" fmla="*/ 75 w 393"/>
                <a:gd name="T25" fmla="*/ 85 h 129"/>
                <a:gd name="T26" fmla="*/ 0 w 393"/>
                <a:gd name="T27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" name="Line 27"/>
            <p:cNvSpPr>
              <a:spLocks noChangeShapeType="1"/>
            </p:cNvSpPr>
            <p:nvPr/>
          </p:nvSpPr>
          <p:spPr bwMode="auto">
            <a:xfrm flipH="1" flipV="1">
              <a:off x="4062413" y="4281488"/>
              <a:ext cx="11112" cy="1254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3471863" y="4156075"/>
              <a:ext cx="590550" cy="168275"/>
            </a:xfrm>
            <a:custGeom>
              <a:avLst/>
              <a:gdLst>
                <a:gd name="T0" fmla="*/ 0 w 327"/>
                <a:gd name="T1" fmla="*/ 102 h 110"/>
                <a:gd name="T2" fmla="*/ 169 w 327"/>
                <a:gd name="T3" fmla="*/ 110 h 110"/>
                <a:gd name="T4" fmla="*/ 236 w 327"/>
                <a:gd name="T5" fmla="*/ 81 h 110"/>
                <a:gd name="T6" fmla="*/ 292 w 327"/>
                <a:gd name="T7" fmla="*/ 0 h 110"/>
                <a:gd name="T8" fmla="*/ 319 w 327"/>
                <a:gd name="T9" fmla="*/ 6 h 110"/>
                <a:gd name="T10" fmla="*/ 327 w 327"/>
                <a:gd name="T11" fmla="*/ 8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5" name="Freeform 29"/>
            <p:cNvSpPr>
              <a:spLocks/>
            </p:cNvSpPr>
            <p:nvPr/>
          </p:nvSpPr>
          <p:spPr bwMode="auto">
            <a:xfrm>
              <a:off x="3560763" y="4635500"/>
              <a:ext cx="273050" cy="174625"/>
            </a:xfrm>
            <a:custGeom>
              <a:avLst/>
              <a:gdLst>
                <a:gd name="T0" fmla="*/ 150 w 150"/>
                <a:gd name="T1" fmla="*/ 119 h 119"/>
                <a:gd name="T2" fmla="*/ 19 w 150"/>
                <a:gd name="T3" fmla="*/ 65 h 119"/>
                <a:gd name="T4" fmla="*/ 37 w 150"/>
                <a:gd name="T5" fmla="*/ 19 h 119"/>
                <a:gd name="T6" fmla="*/ 0 w 150"/>
                <a:gd name="T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6" name="Freeform 30"/>
            <p:cNvSpPr>
              <a:spLocks/>
            </p:cNvSpPr>
            <p:nvPr/>
          </p:nvSpPr>
          <p:spPr bwMode="auto">
            <a:xfrm>
              <a:off x="3833813" y="4810125"/>
              <a:ext cx="325437" cy="88900"/>
            </a:xfrm>
            <a:custGeom>
              <a:avLst/>
              <a:gdLst>
                <a:gd name="T0" fmla="*/ 0 w 180"/>
                <a:gd name="T1" fmla="*/ 0 h 61"/>
                <a:gd name="T2" fmla="*/ 52 w 180"/>
                <a:gd name="T3" fmla="*/ 21 h 61"/>
                <a:gd name="T4" fmla="*/ 90 w 180"/>
                <a:gd name="T5" fmla="*/ 61 h 61"/>
                <a:gd name="T6" fmla="*/ 96 w 180"/>
                <a:gd name="T7" fmla="*/ 55 h 61"/>
                <a:gd name="T8" fmla="*/ 105 w 180"/>
                <a:gd name="T9" fmla="*/ 48 h 61"/>
                <a:gd name="T10" fmla="*/ 105 w 180"/>
                <a:gd name="T11" fmla="*/ 42 h 61"/>
                <a:gd name="T12" fmla="*/ 111 w 180"/>
                <a:gd name="T13" fmla="*/ 38 h 61"/>
                <a:gd name="T14" fmla="*/ 180 w 180"/>
                <a:gd name="T15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7" name="Freeform 31"/>
            <p:cNvSpPr>
              <a:spLocks/>
            </p:cNvSpPr>
            <p:nvPr/>
          </p:nvSpPr>
          <p:spPr bwMode="auto">
            <a:xfrm>
              <a:off x="3103563" y="4191000"/>
              <a:ext cx="250825" cy="477838"/>
            </a:xfrm>
            <a:custGeom>
              <a:avLst/>
              <a:gdLst>
                <a:gd name="T0" fmla="*/ 140 w 140"/>
                <a:gd name="T1" fmla="*/ 0 h 327"/>
                <a:gd name="T2" fmla="*/ 128 w 140"/>
                <a:gd name="T3" fmla="*/ 69 h 327"/>
                <a:gd name="T4" fmla="*/ 80 w 140"/>
                <a:gd name="T5" fmla="*/ 94 h 327"/>
                <a:gd name="T6" fmla="*/ 65 w 140"/>
                <a:gd name="T7" fmla="*/ 179 h 327"/>
                <a:gd name="T8" fmla="*/ 23 w 140"/>
                <a:gd name="T9" fmla="*/ 204 h 327"/>
                <a:gd name="T10" fmla="*/ 21 w 140"/>
                <a:gd name="T11" fmla="*/ 229 h 327"/>
                <a:gd name="T12" fmla="*/ 0 w 140"/>
                <a:gd name="T13" fmla="*/ 250 h 327"/>
                <a:gd name="T14" fmla="*/ 2 w 140"/>
                <a:gd name="T15" fmla="*/ 327 h 327"/>
                <a:gd name="T16" fmla="*/ 115 w 140"/>
                <a:gd name="T17" fmla="*/ 32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8" name="Freeform 32"/>
            <p:cNvSpPr>
              <a:spLocks/>
            </p:cNvSpPr>
            <p:nvPr/>
          </p:nvSpPr>
          <p:spPr bwMode="auto">
            <a:xfrm>
              <a:off x="3313113" y="4479925"/>
              <a:ext cx="55562" cy="188913"/>
            </a:xfrm>
            <a:custGeom>
              <a:avLst/>
              <a:gdLst>
                <a:gd name="T0" fmla="*/ 0 w 31"/>
                <a:gd name="T1" fmla="*/ 131 h 131"/>
                <a:gd name="T2" fmla="*/ 4 w 31"/>
                <a:gd name="T3" fmla="*/ 67 h 131"/>
                <a:gd name="T4" fmla="*/ 31 w 31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9" name="Freeform 33"/>
            <p:cNvSpPr>
              <a:spLocks/>
            </p:cNvSpPr>
            <p:nvPr/>
          </p:nvSpPr>
          <p:spPr bwMode="auto">
            <a:xfrm>
              <a:off x="3313113" y="4668838"/>
              <a:ext cx="146050" cy="42862"/>
            </a:xfrm>
            <a:custGeom>
              <a:avLst/>
              <a:gdLst>
                <a:gd name="T0" fmla="*/ 0 w 81"/>
                <a:gd name="T1" fmla="*/ 0 h 26"/>
                <a:gd name="T2" fmla="*/ 2 w 81"/>
                <a:gd name="T3" fmla="*/ 0 h 26"/>
                <a:gd name="T4" fmla="*/ 4 w 81"/>
                <a:gd name="T5" fmla="*/ 0 h 26"/>
                <a:gd name="T6" fmla="*/ 6 w 81"/>
                <a:gd name="T7" fmla="*/ 0 h 26"/>
                <a:gd name="T8" fmla="*/ 8 w 81"/>
                <a:gd name="T9" fmla="*/ 0 h 26"/>
                <a:gd name="T10" fmla="*/ 10 w 81"/>
                <a:gd name="T11" fmla="*/ 0 h 26"/>
                <a:gd name="T12" fmla="*/ 11 w 81"/>
                <a:gd name="T13" fmla="*/ 1 h 26"/>
                <a:gd name="T14" fmla="*/ 13 w 81"/>
                <a:gd name="T15" fmla="*/ 1 h 26"/>
                <a:gd name="T16" fmla="*/ 15 w 81"/>
                <a:gd name="T17" fmla="*/ 1 h 26"/>
                <a:gd name="T18" fmla="*/ 17 w 81"/>
                <a:gd name="T19" fmla="*/ 1 h 26"/>
                <a:gd name="T20" fmla="*/ 17 w 81"/>
                <a:gd name="T21" fmla="*/ 3 h 26"/>
                <a:gd name="T22" fmla="*/ 19 w 81"/>
                <a:gd name="T23" fmla="*/ 3 h 26"/>
                <a:gd name="T24" fmla="*/ 21 w 81"/>
                <a:gd name="T25" fmla="*/ 3 h 26"/>
                <a:gd name="T26" fmla="*/ 23 w 81"/>
                <a:gd name="T27" fmla="*/ 5 h 26"/>
                <a:gd name="T28" fmla="*/ 25 w 81"/>
                <a:gd name="T29" fmla="*/ 5 h 26"/>
                <a:gd name="T30" fmla="*/ 25 w 81"/>
                <a:gd name="T31" fmla="*/ 7 h 26"/>
                <a:gd name="T32" fmla="*/ 27 w 81"/>
                <a:gd name="T33" fmla="*/ 7 h 26"/>
                <a:gd name="T34" fmla="*/ 29 w 81"/>
                <a:gd name="T35" fmla="*/ 9 h 26"/>
                <a:gd name="T36" fmla="*/ 31 w 81"/>
                <a:gd name="T37" fmla="*/ 9 h 26"/>
                <a:gd name="T38" fmla="*/ 31 w 81"/>
                <a:gd name="T39" fmla="*/ 11 h 26"/>
                <a:gd name="T40" fmla="*/ 33 w 81"/>
                <a:gd name="T41" fmla="*/ 11 h 26"/>
                <a:gd name="T42" fmla="*/ 35 w 81"/>
                <a:gd name="T43" fmla="*/ 11 h 26"/>
                <a:gd name="T44" fmla="*/ 35 w 81"/>
                <a:gd name="T45" fmla="*/ 13 h 26"/>
                <a:gd name="T46" fmla="*/ 36 w 81"/>
                <a:gd name="T47" fmla="*/ 13 h 26"/>
                <a:gd name="T48" fmla="*/ 38 w 81"/>
                <a:gd name="T49" fmla="*/ 13 h 26"/>
                <a:gd name="T50" fmla="*/ 40 w 81"/>
                <a:gd name="T51" fmla="*/ 15 h 26"/>
                <a:gd name="T52" fmla="*/ 42 w 81"/>
                <a:gd name="T53" fmla="*/ 15 h 26"/>
                <a:gd name="T54" fmla="*/ 44 w 81"/>
                <a:gd name="T55" fmla="*/ 15 h 26"/>
                <a:gd name="T56" fmla="*/ 44 w 81"/>
                <a:gd name="T57" fmla="*/ 17 h 26"/>
                <a:gd name="T58" fmla="*/ 46 w 81"/>
                <a:gd name="T59" fmla="*/ 17 h 26"/>
                <a:gd name="T60" fmla="*/ 48 w 81"/>
                <a:gd name="T61" fmla="*/ 17 h 26"/>
                <a:gd name="T62" fmla="*/ 50 w 81"/>
                <a:gd name="T63" fmla="*/ 17 h 26"/>
                <a:gd name="T64" fmla="*/ 52 w 81"/>
                <a:gd name="T65" fmla="*/ 19 h 26"/>
                <a:gd name="T66" fmla="*/ 54 w 81"/>
                <a:gd name="T67" fmla="*/ 19 h 26"/>
                <a:gd name="T68" fmla="*/ 56 w 81"/>
                <a:gd name="T69" fmla="*/ 19 h 26"/>
                <a:gd name="T70" fmla="*/ 58 w 81"/>
                <a:gd name="T71" fmla="*/ 19 h 26"/>
                <a:gd name="T72" fmla="*/ 59 w 81"/>
                <a:gd name="T73" fmla="*/ 19 h 26"/>
                <a:gd name="T74" fmla="*/ 61 w 81"/>
                <a:gd name="T75" fmla="*/ 19 h 26"/>
                <a:gd name="T76" fmla="*/ 63 w 81"/>
                <a:gd name="T77" fmla="*/ 19 h 26"/>
                <a:gd name="T78" fmla="*/ 65 w 81"/>
                <a:gd name="T79" fmla="*/ 19 h 26"/>
                <a:gd name="T80" fmla="*/ 67 w 81"/>
                <a:gd name="T81" fmla="*/ 19 h 26"/>
                <a:gd name="T82" fmla="*/ 69 w 81"/>
                <a:gd name="T83" fmla="*/ 21 h 26"/>
                <a:gd name="T84" fmla="*/ 71 w 81"/>
                <a:gd name="T85" fmla="*/ 21 h 26"/>
                <a:gd name="T86" fmla="*/ 73 w 81"/>
                <a:gd name="T87" fmla="*/ 21 h 26"/>
                <a:gd name="T88" fmla="*/ 73 w 81"/>
                <a:gd name="T89" fmla="*/ 23 h 26"/>
                <a:gd name="T90" fmla="*/ 75 w 81"/>
                <a:gd name="T91" fmla="*/ 23 h 26"/>
                <a:gd name="T92" fmla="*/ 77 w 81"/>
                <a:gd name="T93" fmla="*/ 23 h 26"/>
                <a:gd name="T94" fmla="*/ 77 w 81"/>
                <a:gd name="T95" fmla="*/ 24 h 26"/>
                <a:gd name="T96" fmla="*/ 79 w 81"/>
                <a:gd name="T97" fmla="*/ 24 h 26"/>
                <a:gd name="T98" fmla="*/ 79 w 81"/>
                <a:gd name="T99" fmla="*/ 26 h 26"/>
                <a:gd name="T100" fmla="*/ 81 w 81"/>
                <a:gd name="T10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0" name="Freeform 34"/>
            <p:cNvSpPr>
              <a:spLocks/>
            </p:cNvSpPr>
            <p:nvPr/>
          </p:nvSpPr>
          <p:spPr bwMode="auto">
            <a:xfrm>
              <a:off x="3459163" y="4635500"/>
              <a:ext cx="101600" cy="76200"/>
            </a:xfrm>
            <a:custGeom>
              <a:avLst/>
              <a:gdLst>
                <a:gd name="T0" fmla="*/ 57 w 57"/>
                <a:gd name="T1" fmla="*/ 0 h 51"/>
                <a:gd name="T2" fmla="*/ 40 w 57"/>
                <a:gd name="T3" fmla="*/ 48 h 51"/>
                <a:gd name="T4" fmla="*/ 0 w 57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1" name="Freeform 35"/>
            <p:cNvSpPr>
              <a:spLocks/>
            </p:cNvSpPr>
            <p:nvPr/>
          </p:nvSpPr>
          <p:spPr bwMode="auto">
            <a:xfrm>
              <a:off x="3368675" y="4479925"/>
              <a:ext cx="209550" cy="155575"/>
            </a:xfrm>
            <a:custGeom>
              <a:avLst/>
              <a:gdLst>
                <a:gd name="T0" fmla="*/ 0 w 117"/>
                <a:gd name="T1" fmla="*/ 0 h 106"/>
                <a:gd name="T2" fmla="*/ 103 w 117"/>
                <a:gd name="T3" fmla="*/ 13 h 106"/>
                <a:gd name="T4" fmla="*/ 117 w 117"/>
                <a:gd name="T5" fmla="*/ 79 h 106"/>
                <a:gd name="T6" fmla="*/ 107 w 117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2" name="Line 36"/>
            <p:cNvSpPr>
              <a:spLocks noChangeShapeType="1"/>
            </p:cNvSpPr>
            <p:nvPr/>
          </p:nvSpPr>
          <p:spPr bwMode="auto">
            <a:xfrm flipV="1">
              <a:off x="3414713" y="4573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3" name="Line 37"/>
            <p:cNvSpPr>
              <a:spLocks noChangeShapeType="1"/>
            </p:cNvSpPr>
            <p:nvPr/>
          </p:nvSpPr>
          <p:spPr bwMode="auto">
            <a:xfrm>
              <a:off x="3414713" y="4573588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4" name="Line 38"/>
            <p:cNvSpPr>
              <a:spLocks noChangeShapeType="1"/>
            </p:cNvSpPr>
            <p:nvPr/>
          </p:nvSpPr>
          <p:spPr bwMode="auto">
            <a:xfrm>
              <a:off x="3424238" y="4573588"/>
              <a:ext cx="4762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5" name="Line 39"/>
            <p:cNvSpPr>
              <a:spLocks noChangeShapeType="1"/>
            </p:cNvSpPr>
            <p:nvPr/>
          </p:nvSpPr>
          <p:spPr bwMode="auto">
            <a:xfrm flipH="1">
              <a:off x="3414713" y="4586288"/>
              <a:ext cx="9525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6" name="Line 40"/>
            <p:cNvSpPr>
              <a:spLocks noChangeShapeType="1"/>
            </p:cNvSpPr>
            <p:nvPr/>
          </p:nvSpPr>
          <p:spPr bwMode="auto">
            <a:xfrm flipV="1">
              <a:off x="2270125" y="4719638"/>
              <a:ext cx="274638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7" name="Freeform 41"/>
            <p:cNvSpPr>
              <a:spLocks/>
            </p:cNvSpPr>
            <p:nvPr/>
          </p:nvSpPr>
          <p:spPr bwMode="auto">
            <a:xfrm>
              <a:off x="2544763" y="4135438"/>
              <a:ext cx="460375" cy="584200"/>
            </a:xfrm>
            <a:custGeom>
              <a:avLst/>
              <a:gdLst>
                <a:gd name="T0" fmla="*/ 173 w 257"/>
                <a:gd name="T1" fmla="*/ 0 h 395"/>
                <a:gd name="T2" fmla="*/ 207 w 257"/>
                <a:gd name="T3" fmla="*/ 15 h 395"/>
                <a:gd name="T4" fmla="*/ 230 w 257"/>
                <a:gd name="T5" fmla="*/ 61 h 395"/>
                <a:gd name="T6" fmla="*/ 257 w 257"/>
                <a:gd name="T7" fmla="*/ 221 h 395"/>
                <a:gd name="T8" fmla="*/ 199 w 257"/>
                <a:gd name="T9" fmla="*/ 316 h 395"/>
                <a:gd name="T10" fmla="*/ 150 w 257"/>
                <a:gd name="T11" fmla="*/ 336 h 395"/>
                <a:gd name="T12" fmla="*/ 159 w 257"/>
                <a:gd name="T13" fmla="*/ 389 h 395"/>
                <a:gd name="T14" fmla="*/ 0 w 257"/>
                <a:gd name="T15" fmla="*/ 39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8" name="Line 42"/>
            <p:cNvSpPr>
              <a:spLocks noChangeShapeType="1"/>
            </p:cNvSpPr>
            <p:nvPr/>
          </p:nvSpPr>
          <p:spPr bwMode="auto">
            <a:xfrm>
              <a:off x="2759075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59" name="Freeform 43"/>
            <p:cNvSpPr>
              <a:spLocks/>
            </p:cNvSpPr>
            <p:nvPr/>
          </p:nvSpPr>
          <p:spPr bwMode="auto">
            <a:xfrm>
              <a:off x="2678113" y="4038600"/>
              <a:ext cx="174625" cy="96838"/>
            </a:xfrm>
            <a:custGeom>
              <a:avLst/>
              <a:gdLst>
                <a:gd name="T0" fmla="*/ 0 w 100"/>
                <a:gd name="T1" fmla="*/ 0 h 64"/>
                <a:gd name="T2" fmla="*/ 23 w 100"/>
                <a:gd name="T3" fmla="*/ 35 h 64"/>
                <a:gd name="T4" fmla="*/ 100 w 100"/>
                <a:gd name="T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0" name="Line 44"/>
            <p:cNvSpPr>
              <a:spLocks noChangeShapeType="1"/>
            </p:cNvSpPr>
            <p:nvPr/>
          </p:nvSpPr>
          <p:spPr bwMode="auto">
            <a:xfrm flipH="1">
              <a:off x="2703513" y="4986338"/>
              <a:ext cx="598487" cy="158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1" name="Freeform 45"/>
            <p:cNvSpPr>
              <a:spLocks/>
            </p:cNvSpPr>
            <p:nvPr/>
          </p:nvSpPr>
          <p:spPr bwMode="auto">
            <a:xfrm>
              <a:off x="2544763" y="4719638"/>
              <a:ext cx="158750" cy="282575"/>
            </a:xfrm>
            <a:custGeom>
              <a:avLst/>
              <a:gdLst>
                <a:gd name="T0" fmla="*/ 88 w 88"/>
                <a:gd name="T1" fmla="*/ 192 h 192"/>
                <a:gd name="T2" fmla="*/ 67 w 88"/>
                <a:gd name="T3" fmla="*/ 67 h 192"/>
                <a:gd name="T4" fmla="*/ 0 w 88"/>
                <a:gd name="T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2" name="Freeform 46"/>
            <p:cNvSpPr>
              <a:spLocks/>
            </p:cNvSpPr>
            <p:nvPr/>
          </p:nvSpPr>
          <p:spPr bwMode="auto">
            <a:xfrm>
              <a:off x="2387600" y="5002213"/>
              <a:ext cx="315913" cy="346075"/>
            </a:xfrm>
            <a:custGeom>
              <a:avLst/>
              <a:gdLst>
                <a:gd name="T0" fmla="*/ 0 w 174"/>
                <a:gd name="T1" fmla="*/ 236 h 236"/>
                <a:gd name="T2" fmla="*/ 11 w 174"/>
                <a:gd name="T3" fmla="*/ 230 h 236"/>
                <a:gd name="T4" fmla="*/ 19 w 174"/>
                <a:gd name="T5" fmla="*/ 228 h 236"/>
                <a:gd name="T6" fmla="*/ 26 w 174"/>
                <a:gd name="T7" fmla="*/ 223 h 236"/>
                <a:gd name="T8" fmla="*/ 40 w 174"/>
                <a:gd name="T9" fmla="*/ 215 h 236"/>
                <a:gd name="T10" fmla="*/ 44 w 174"/>
                <a:gd name="T11" fmla="*/ 207 h 236"/>
                <a:gd name="T12" fmla="*/ 59 w 174"/>
                <a:gd name="T13" fmla="*/ 192 h 236"/>
                <a:gd name="T14" fmla="*/ 59 w 174"/>
                <a:gd name="T15" fmla="*/ 180 h 236"/>
                <a:gd name="T16" fmla="*/ 72 w 174"/>
                <a:gd name="T17" fmla="*/ 169 h 236"/>
                <a:gd name="T18" fmla="*/ 86 w 174"/>
                <a:gd name="T19" fmla="*/ 157 h 236"/>
                <a:gd name="T20" fmla="*/ 97 w 174"/>
                <a:gd name="T21" fmla="*/ 150 h 236"/>
                <a:gd name="T22" fmla="*/ 109 w 174"/>
                <a:gd name="T23" fmla="*/ 146 h 236"/>
                <a:gd name="T24" fmla="*/ 120 w 174"/>
                <a:gd name="T25" fmla="*/ 142 h 236"/>
                <a:gd name="T26" fmla="*/ 124 w 174"/>
                <a:gd name="T27" fmla="*/ 134 h 236"/>
                <a:gd name="T28" fmla="*/ 120 w 174"/>
                <a:gd name="T29" fmla="*/ 125 h 236"/>
                <a:gd name="T30" fmla="*/ 117 w 174"/>
                <a:gd name="T31" fmla="*/ 121 h 236"/>
                <a:gd name="T32" fmla="*/ 149 w 174"/>
                <a:gd name="T33" fmla="*/ 96 h 236"/>
                <a:gd name="T34" fmla="*/ 145 w 174"/>
                <a:gd name="T35" fmla="*/ 84 h 236"/>
                <a:gd name="T36" fmla="*/ 151 w 174"/>
                <a:gd name="T37" fmla="*/ 77 h 236"/>
                <a:gd name="T38" fmla="*/ 151 w 174"/>
                <a:gd name="T39" fmla="*/ 71 h 236"/>
                <a:gd name="T40" fmla="*/ 153 w 174"/>
                <a:gd name="T41" fmla="*/ 60 h 236"/>
                <a:gd name="T42" fmla="*/ 151 w 174"/>
                <a:gd name="T43" fmla="*/ 46 h 236"/>
                <a:gd name="T44" fmla="*/ 155 w 174"/>
                <a:gd name="T45" fmla="*/ 35 h 236"/>
                <a:gd name="T46" fmla="*/ 155 w 174"/>
                <a:gd name="T47" fmla="*/ 33 h 236"/>
                <a:gd name="T48" fmla="*/ 163 w 174"/>
                <a:gd name="T49" fmla="*/ 25 h 236"/>
                <a:gd name="T50" fmla="*/ 168 w 174"/>
                <a:gd name="T51" fmla="*/ 23 h 236"/>
                <a:gd name="T52" fmla="*/ 174 w 174"/>
                <a:gd name="T53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3" name="Line 47"/>
            <p:cNvSpPr>
              <a:spLocks noChangeShapeType="1"/>
            </p:cNvSpPr>
            <p:nvPr/>
          </p:nvSpPr>
          <p:spPr bwMode="auto">
            <a:xfrm flipH="1" flipV="1">
              <a:off x="3302000" y="4986338"/>
              <a:ext cx="106363" cy="1952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4" name="Line 48"/>
            <p:cNvSpPr>
              <a:spLocks noChangeShapeType="1"/>
            </p:cNvSpPr>
            <p:nvPr/>
          </p:nvSpPr>
          <p:spPr bwMode="auto">
            <a:xfrm flipV="1">
              <a:off x="3143250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5" name="Line 49"/>
            <p:cNvSpPr>
              <a:spLocks noChangeShapeType="1"/>
            </p:cNvSpPr>
            <p:nvPr/>
          </p:nvSpPr>
          <p:spPr bwMode="auto">
            <a:xfrm>
              <a:off x="3143250" y="46228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6" name="Line 50"/>
            <p:cNvSpPr>
              <a:spLocks noChangeShapeType="1"/>
            </p:cNvSpPr>
            <p:nvPr/>
          </p:nvSpPr>
          <p:spPr bwMode="auto">
            <a:xfrm>
              <a:off x="3160713" y="46228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7" name="Line 51"/>
            <p:cNvSpPr>
              <a:spLocks noChangeShapeType="1"/>
            </p:cNvSpPr>
            <p:nvPr/>
          </p:nvSpPr>
          <p:spPr bwMode="auto">
            <a:xfrm flipH="1">
              <a:off x="3143250" y="4635500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8" name="Freeform 52"/>
            <p:cNvSpPr>
              <a:spLocks/>
            </p:cNvSpPr>
            <p:nvPr/>
          </p:nvSpPr>
          <p:spPr bwMode="auto">
            <a:xfrm>
              <a:off x="3302000" y="4711700"/>
              <a:ext cx="158750" cy="274638"/>
            </a:xfrm>
            <a:custGeom>
              <a:avLst/>
              <a:gdLst>
                <a:gd name="T0" fmla="*/ 87 w 88"/>
                <a:gd name="T1" fmla="*/ 0 h 187"/>
                <a:gd name="T2" fmla="*/ 79 w 88"/>
                <a:gd name="T3" fmla="*/ 48 h 187"/>
                <a:gd name="T4" fmla="*/ 88 w 88"/>
                <a:gd name="T5" fmla="*/ 146 h 187"/>
                <a:gd name="T6" fmla="*/ 60 w 88"/>
                <a:gd name="T7" fmla="*/ 185 h 187"/>
                <a:gd name="T8" fmla="*/ 0 w 88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69" name="Line 53"/>
            <p:cNvSpPr>
              <a:spLocks noChangeShapeType="1"/>
            </p:cNvSpPr>
            <p:nvPr/>
          </p:nvSpPr>
          <p:spPr bwMode="auto">
            <a:xfrm flipV="1">
              <a:off x="3554413" y="49053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0" name="Line 54"/>
            <p:cNvSpPr>
              <a:spLocks noChangeShapeType="1"/>
            </p:cNvSpPr>
            <p:nvPr/>
          </p:nvSpPr>
          <p:spPr bwMode="auto">
            <a:xfrm>
              <a:off x="3554413" y="49053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1" name="Line 55"/>
            <p:cNvSpPr>
              <a:spLocks noChangeShapeType="1"/>
            </p:cNvSpPr>
            <p:nvPr/>
          </p:nvSpPr>
          <p:spPr bwMode="auto">
            <a:xfrm>
              <a:off x="3573463" y="49053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2" name="Line 56"/>
            <p:cNvSpPr>
              <a:spLocks noChangeShapeType="1"/>
            </p:cNvSpPr>
            <p:nvPr/>
          </p:nvSpPr>
          <p:spPr bwMode="auto">
            <a:xfrm flipH="1">
              <a:off x="3554413" y="4918075"/>
              <a:ext cx="1905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3" name="Freeform 57"/>
            <p:cNvSpPr>
              <a:spLocks/>
            </p:cNvSpPr>
            <p:nvPr/>
          </p:nvSpPr>
          <p:spPr bwMode="auto">
            <a:xfrm>
              <a:off x="2678113" y="3787775"/>
              <a:ext cx="401637" cy="250825"/>
            </a:xfrm>
            <a:custGeom>
              <a:avLst/>
              <a:gdLst>
                <a:gd name="T0" fmla="*/ 0 w 222"/>
                <a:gd name="T1" fmla="*/ 172 h 172"/>
                <a:gd name="T2" fmla="*/ 130 w 222"/>
                <a:gd name="T3" fmla="*/ 27 h 172"/>
                <a:gd name="T4" fmla="*/ 171 w 222"/>
                <a:gd name="T5" fmla="*/ 63 h 172"/>
                <a:gd name="T6" fmla="*/ 222 w 222"/>
                <a:gd name="T7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4" name="Line 58"/>
            <p:cNvSpPr>
              <a:spLocks noChangeShapeType="1"/>
            </p:cNvSpPr>
            <p:nvPr/>
          </p:nvSpPr>
          <p:spPr bwMode="auto">
            <a:xfrm flipV="1">
              <a:off x="2741613" y="447992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5" name="Line 59"/>
            <p:cNvSpPr>
              <a:spLocks noChangeShapeType="1"/>
            </p:cNvSpPr>
            <p:nvPr/>
          </p:nvSpPr>
          <p:spPr bwMode="auto">
            <a:xfrm>
              <a:off x="2741613" y="44799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6" name="Line 60"/>
            <p:cNvSpPr>
              <a:spLocks noChangeShapeType="1"/>
            </p:cNvSpPr>
            <p:nvPr/>
          </p:nvSpPr>
          <p:spPr bwMode="auto">
            <a:xfrm flipH="1">
              <a:off x="2741613" y="449262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7" name="Line 61"/>
            <p:cNvSpPr>
              <a:spLocks noChangeShapeType="1"/>
            </p:cNvSpPr>
            <p:nvPr/>
          </p:nvSpPr>
          <p:spPr bwMode="auto">
            <a:xfrm flipV="1">
              <a:off x="26400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8" name="Line 62"/>
            <p:cNvSpPr>
              <a:spLocks noChangeShapeType="1"/>
            </p:cNvSpPr>
            <p:nvPr/>
          </p:nvSpPr>
          <p:spPr bwMode="auto">
            <a:xfrm>
              <a:off x="2640013" y="4243388"/>
              <a:ext cx="127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79" name="Line 63"/>
            <p:cNvSpPr>
              <a:spLocks noChangeShapeType="1"/>
            </p:cNvSpPr>
            <p:nvPr/>
          </p:nvSpPr>
          <p:spPr bwMode="auto">
            <a:xfrm>
              <a:off x="2652713" y="4243388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0" name="Line 64"/>
            <p:cNvSpPr>
              <a:spLocks noChangeShapeType="1"/>
            </p:cNvSpPr>
            <p:nvPr/>
          </p:nvSpPr>
          <p:spPr bwMode="auto">
            <a:xfrm flipH="1">
              <a:off x="2640013" y="4251325"/>
              <a:ext cx="1270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1" name="Line 65"/>
            <p:cNvSpPr>
              <a:spLocks noChangeShapeType="1"/>
            </p:cNvSpPr>
            <p:nvPr/>
          </p:nvSpPr>
          <p:spPr bwMode="auto">
            <a:xfrm flipV="1">
              <a:off x="2797175" y="3613150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2" name="Line 66"/>
            <p:cNvSpPr>
              <a:spLocks noChangeShapeType="1"/>
            </p:cNvSpPr>
            <p:nvPr/>
          </p:nvSpPr>
          <p:spPr bwMode="auto">
            <a:xfrm>
              <a:off x="2797175" y="3613150"/>
              <a:ext cx="1428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3" name="Line 67"/>
            <p:cNvSpPr>
              <a:spLocks noChangeShapeType="1"/>
            </p:cNvSpPr>
            <p:nvPr/>
          </p:nvSpPr>
          <p:spPr bwMode="auto">
            <a:xfrm>
              <a:off x="2811463" y="3613150"/>
              <a:ext cx="1587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4" name="Line 68"/>
            <p:cNvSpPr>
              <a:spLocks noChangeShapeType="1"/>
            </p:cNvSpPr>
            <p:nvPr/>
          </p:nvSpPr>
          <p:spPr bwMode="auto">
            <a:xfrm flipH="1">
              <a:off x="2797175" y="36274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5" name="Line 69"/>
            <p:cNvSpPr>
              <a:spLocks noChangeShapeType="1"/>
            </p:cNvSpPr>
            <p:nvPr/>
          </p:nvSpPr>
          <p:spPr bwMode="auto">
            <a:xfrm>
              <a:off x="3354388" y="4191000"/>
              <a:ext cx="63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6" name="Freeform 70"/>
            <p:cNvSpPr>
              <a:spLocks/>
            </p:cNvSpPr>
            <p:nvPr/>
          </p:nvSpPr>
          <p:spPr bwMode="auto">
            <a:xfrm>
              <a:off x="3354388" y="4170363"/>
              <a:ext cx="117475" cy="138112"/>
            </a:xfrm>
            <a:custGeom>
              <a:avLst/>
              <a:gdLst>
                <a:gd name="T0" fmla="*/ 61 w 61"/>
                <a:gd name="T1" fmla="*/ 92 h 92"/>
                <a:gd name="T2" fmla="*/ 46 w 61"/>
                <a:gd name="T3" fmla="*/ 69 h 92"/>
                <a:gd name="T4" fmla="*/ 59 w 61"/>
                <a:gd name="T5" fmla="*/ 50 h 92"/>
                <a:gd name="T6" fmla="*/ 25 w 61"/>
                <a:gd name="T7" fmla="*/ 0 h 92"/>
                <a:gd name="T8" fmla="*/ 0 w 61"/>
                <a:gd name="T9" fmla="*/ 1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7" name="Line 71"/>
            <p:cNvSpPr>
              <a:spLocks noChangeShapeType="1"/>
            </p:cNvSpPr>
            <p:nvPr/>
          </p:nvSpPr>
          <p:spPr bwMode="auto">
            <a:xfrm flipH="1">
              <a:off x="3368675" y="4308475"/>
              <a:ext cx="103188" cy="171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8" name="Line 72"/>
            <p:cNvSpPr>
              <a:spLocks noChangeShapeType="1"/>
            </p:cNvSpPr>
            <p:nvPr/>
          </p:nvSpPr>
          <p:spPr bwMode="auto">
            <a:xfrm flipV="1">
              <a:off x="3643313" y="4149725"/>
              <a:ext cx="63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89" name="Line 73"/>
            <p:cNvSpPr>
              <a:spLocks noChangeShapeType="1"/>
            </p:cNvSpPr>
            <p:nvPr/>
          </p:nvSpPr>
          <p:spPr bwMode="auto">
            <a:xfrm>
              <a:off x="3643313" y="414972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0" name="Line 74"/>
            <p:cNvSpPr>
              <a:spLocks noChangeShapeType="1"/>
            </p:cNvSpPr>
            <p:nvPr/>
          </p:nvSpPr>
          <p:spPr bwMode="auto">
            <a:xfrm>
              <a:off x="3662363" y="41497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1" name="Line 75"/>
            <p:cNvSpPr>
              <a:spLocks noChangeShapeType="1"/>
            </p:cNvSpPr>
            <p:nvPr/>
          </p:nvSpPr>
          <p:spPr bwMode="auto">
            <a:xfrm flipH="1">
              <a:off x="3643313" y="4156075"/>
              <a:ext cx="190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2" name="Line 76"/>
            <p:cNvSpPr>
              <a:spLocks noChangeShapeType="1"/>
            </p:cNvSpPr>
            <p:nvPr/>
          </p:nvSpPr>
          <p:spPr bwMode="auto">
            <a:xfrm flipV="1">
              <a:off x="3292475" y="3800475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3" name="Line 77"/>
            <p:cNvSpPr>
              <a:spLocks noChangeShapeType="1"/>
            </p:cNvSpPr>
            <p:nvPr/>
          </p:nvSpPr>
          <p:spPr bwMode="auto">
            <a:xfrm>
              <a:off x="3292475" y="38004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4" name="Line 78"/>
            <p:cNvSpPr>
              <a:spLocks noChangeShapeType="1"/>
            </p:cNvSpPr>
            <p:nvPr/>
          </p:nvSpPr>
          <p:spPr bwMode="auto">
            <a:xfrm>
              <a:off x="3309938" y="3800475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5" name="Line 79"/>
            <p:cNvSpPr>
              <a:spLocks noChangeShapeType="1"/>
            </p:cNvSpPr>
            <p:nvPr/>
          </p:nvSpPr>
          <p:spPr bwMode="auto">
            <a:xfrm flipH="1">
              <a:off x="3292475" y="3813175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6" name="Freeform 80"/>
            <p:cNvSpPr>
              <a:spLocks/>
            </p:cNvSpPr>
            <p:nvPr/>
          </p:nvSpPr>
          <p:spPr bwMode="auto">
            <a:xfrm>
              <a:off x="4611688" y="4346575"/>
              <a:ext cx="481012" cy="458788"/>
            </a:xfrm>
            <a:custGeom>
              <a:avLst/>
              <a:gdLst>
                <a:gd name="T0" fmla="*/ 0 w 267"/>
                <a:gd name="T1" fmla="*/ 309 h 309"/>
                <a:gd name="T2" fmla="*/ 117 w 267"/>
                <a:gd name="T3" fmla="*/ 75 h 309"/>
                <a:gd name="T4" fmla="*/ 178 w 267"/>
                <a:gd name="T5" fmla="*/ 53 h 309"/>
                <a:gd name="T6" fmla="*/ 201 w 267"/>
                <a:gd name="T7" fmla="*/ 19 h 309"/>
                <a:gd name="T8" fmla="*/ 267 w 267"/>
                <a:gd name="T9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7" name="Freeform 81"/>
            <p:cNvSpPr>
              <a:spLocks/>
            </p:cNvSpPr>
            <p:nvPr/>
          </p:nvSpPr>
          <p:spPr bwMode="auto">
            <a:xfrm>
              <a:off x="5075238" y="4010025"/>
              <a:ext cx="73025" cy="336550"/>
            </a:xfrm>
            <a:custGeom>
              <a:avLst/>
              <a:gdLst>
                <a:gd name="T0" fmla="*/ 10 w 38"/>
                <a:gd name="T1" fmla="*/ 231 h 231"/>
                <a:gd name="T2" fmla="*/ 38 w 38"/>
                <a:gd name="T3" fmla="*/ 223 h 231"/>
                <a:gd name="T4" fmla="*/ 34 w 38"/>
                <a:gd name="T5" fmla="*/ 89 h 231"/>
                <a:gd name="T6" fmla="*/ 0 w 38"/>
                <a:gd name="T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8" name="Line 82"/>
            <p:cNvSpPr>
              <a:spLocks noChangeShapeType="1"/>
            </p:cNvSpPr>
            <p:nvPr/>
          </p:nvSpPr>
          <p:spPr bwMode="auto">
            <a:xfrm flipH="1" flipV="1">
              <a:off x="5033963" y="3916363"/>
              <a:ext cx="41275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99" name="Freeform 83"/>
            <p:cNvSpPr>
              <a:spLocks/>
            </p:cNvSpPr>
            <p:nvPr/>
          </p:nvSpPr>
          <p:spPr bwMode="auto">
            <a:xfrm>
              <a:off x="5014913" y="3567113"/>
              <a:ext cx="96837" cy="349250"/>
            </a:xfrm>
            <a:custGeom>
              <a:avLst/>
              <a:gdLst>
                <a:gd name="T0" fmla="*/ 50 w 50"/>
                <a:gd name="T1" fmla="*/ 0 h 240"/>
                <a:gd name="T2" fmla="*/ 0 w 50"/>
                <a:gd name="T3" fmla="*/ 69 h 240"/>
                <a:gd name="T4" fmla="*/ 8 w 5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0" name="Freeform 84"/>
            <p:cNvSpPr>
              <a:spLocks/>
            </p:cNvSpPr>
            <p:nvPr/>
          </p:nvSpPr>
          <p:spPr bwMode="auto">
            <a:xfrm>
              <a:off x="4321175" y="4395788"/>
              <a:ext cx="69850" cy="395287"/>
            </a:xfrm>
            <a:custGeom>
              <a:avLst/>
              <a:gdLst>
                <a:gd name="T0" fmla="*/ 39 w 39"/>
                <a:gd name="T1" fmla="*/ 267 h 267"/>
                <a:gd name="T2" fmla="*/ 0 w 39"/>
                <a:gd name="T3" fmla="*/ 152 h 267"/>
                <a:gd name="T4" fmla="*/ 12 w 3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1" name="Freeform 85"/>
            <p:cNvSpPr>
              <a:spLocks/>
            </p:cNvSpPr>
            <p:nvPr/>
          </p:nvSpPr>
          <p:spPr bwMode="auto">
            <a:xfrm>
              <a:off x="3833813" y="4406900"/>
              <a:ext cx="239712" cy="403225"/>
            </a:xfrm>
            <a:custGeom>
              <a:avLst/>
              <a:gdLst>
                <a:gd name="T0" fmla="*/ 0 w 134"/>
                <a:gd name="T1" fmla="*/ 275 h 275"/>
                <a:gd name="T2" fmla="*/ 15 w 134"/>
                <a:gd name="T3" fmla="*/ 56 h 275"/>
                <a:gd name="T4" fmla="*/ 19 w 134"/>
                <a:gd name="T5" fmla="*/ 56 h 275"/>
                <a:gd name="T6" fmla="*/ 27 w 134"/>
                <a:gd name="T7" fmla="*/ 56 h 275"/>
                <a:gd name="T8" fmla="*/ 32 w 134"/>
                <a:gd name="T9" fmla="*/ 54 h 275"/>
                <a:gd name="T10" fmla="*/ 134 w 134"/>
                <a:gd name="T11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2" name="Line 86"/>
            <p:cNvSpPr>
              <a:spLocks noChangeShapeType="1"/>
            </p:cNvSpPr>
            <p:nvPr/>
          </p:nvSpPr>
          <p:spPr bwMode="auto">
            <a:xfrm flipV="1">
              <a:off x="4079875" y="4395788"/>
              <a:ext cx="263525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3" name="Freeform 87"/>
            <p:cNvSpPr>
              <a:spLocks/>
            </p:cNvSpPr>
            <p:nvPr/>
          </p:nvSpPr>
          <p:spPr bwMode="auto">
            <a:xfrm>
              <a:off x="4343400" y="4010025"/>
              <a:ext cx="731838" cy="385763"/>
            </a:xfrm>
            <a:custGeom>
              <a:avLst/>
              <a:gdLst>
                <a:gd name="T0" fmla="*/ 0 w 405"/>
                <a:gd name="T1" fmla="*/ 263 h 263"/>
                <a:gd name="T2" fmla="*/ 10 w 405"/>
                <a:gd name="T3" fmla="*/ 187 h 263"/>
                <a:gd name="T4" fmla="*/ 115 w 405"/>
                <a:gd name="T5" fmla="*/ 146 h 263"/>
                <a:gd name="T6" fmla="*/ 198 w 405"/>
                <a:gd name="T7" fmla="*/ 204 h 263"/>
                <a:gd name="T8" fmla="*/ 230 w 405"/>
                <a:gd name="T9" fmla="*/ 160 h 263"/>
                <a:gd name="T10" fmla="*/ 309 w 405"/>
                <a:gd name="T11" fmla="*/ 102 h 263"/>
                <a:gd name="T12" fmla="*/ 311 w 405"/>
                <a:gd name="T13" fmla="*/ 43 h 263"/>
                <a:gd name="T14" fmla="*/ 405 w 405"/>
                <a:gd name="T15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4" name="Freeform 88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5" name="Freeform 89"/>
            <p:cNvSpPr>
              <a:spLocks/>
            </p:cNvSpPr>
            <p:nvPr/>
          </p:nvSpPr>
          <p:spPr bwMode="auto">
            <a:xfrm>
              <a:off x="4264025" y="4905375"/>
              <a:ext cx="228600" cy="146050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99FF33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6" name="Line 90"/>
            <p:cNvSpPr>
              <a:spLocks noChangeShapeType="1"/>
            </p:cNvSpPr>
            <p:nvPr/>
          </p:nvSpPr>
          <p:spPr bwMode="auto">
            <a:xfrm flipV="1">
              <a:off x="509270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7" name="Line 91"/>
            <p:cNvSpPr>
              <a:spLocks noChangeShapeType="1"/>
            </p:cNvSpPr>
            <p:nvPr/>
          </p:nvSpPr>
          <p:spPr bwMode="auto">
            <a:xfrm>
              <a:off x="5092700" y="5070475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8" name="Line 92"/>
            <p:cNvSpPr>
              <a:spLocks noChangeShapeType="1"/>
            </p:cNvSpPr>
            <p:nvPr/>
          </p:nvSpPr>
          <p:spPr bwMode="auto">
            <a:xfrm>
              <a:off x="5111750" y="5070475"/>
              <a:ext cx="0" cy="174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09" name="Line 93"/>
            <p:cNvSpPr>
              <a:spLocks noChangeShapeType="1"/>
            </p:cNvSpPr>
            <p:nvPr/>
          </p:nvSpPr>
          <p:spPr bwMode="auto">
            <a:xfrm flipH="1">
              <a:off x="5092700" y="50879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10" name="Line 94"/>
            <p:cNvSpPr>
              <a:spLocks noChangeShapeType="1"/>
            </p:cNvSpPr>
            <p:nvPr/>
          </p:nvSpPr>
          <p:spPr bwMode="auto">
            <a:xfrm flipV="1">
              <a:off x="5033963" y="5051425"/>
              <a:ext cx="1587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11" name="Line 95"/>
            <p:cNvSpPr>
              <a:spLocks noChangeShapeType="1"/>
            </p:cNvSpPr>
            <p:nvPr/>
          </p:nvSpPr>
          <p:spPr bwMode="auto">
            <a:xfrm>
              <a:off x="5033963" y="50514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12" name="Line 96"/>
            <p:cNvSpPr>
              <a:spLocks noChangeShapeType="1"/>
            </p:cNvSpPr>
            <p:nvPr/>
          </p:nvSpPr>
          <p:spPr bwMode="auto">
            <a:xfrm>
              <a:off x="5049838" y="5051425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13" name="Line 97"/>
            <p:cNvSpPr>
              <a:spLocks noChangeShapeType="1"/>
            </p:cNvSpPr>
            <p:nvPr/>
          </p:nvSpPr>
          <p:spPr bwMode="auto">
            <a:xfrm flipH="1">
              <a:off x="5033963" y="50625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14" name="Freeform 98"/>
            <p:cNvSpPr>
              <a:spLocks/>
            </p:cNvSpPr>
            <p:nvPr/>
          </p:nvSpPr>
          <p:spPr bwMode="auto">
            <a:xfrm>
              <a:off x="3959225" y="3951288"/>
              <a:ext cx="231775" cy="357187"/>
            </a:xfrm>
            <a:custGeom>
              <a:avLst/>
              <a:gdLst>
                <a:gd name="T0" fmla="*/ 56 w 130"/>
                <a:gd name="T1" fmla="*/ 225 h 242"/>
                <a:gd name="T2" fmla="*/ 73 w 130"/>
                <a:gd name="T3" fmla="*/ 242 h 242"/>
                <a:gd name="T4" fmla="*/ 130 w 130"/>
                <a:gd name="T5" fmla="*/ 213 h 242"/>
                <a:gd name="T6" fmla="*/ 73 w 130"/>
                <a:gd name="T7" fmla="*/ 90 h 242"/>
                <a:gd name="T8" fmla="*/ 0 w 130"/>
                <a:gd name="T9" fmla="*/ 27 h 242"/>
                <a:gd name="T10" fmla="*/ 8 w 130"/>
                <a:gd name="T11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15" name="Line 99"/>
            <p:cNvSpPr>
              <a:spLocks noChangeShapeType="1"/>
            </p:cNvSpPr>
            <p:nvPr/>
          </p:nvSpPr>
          <p:spPr bwMode="auto">
            <a:xfrm flipV="1">
              <a:off x="3698875" y="4519613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16" name="Line 100"/>
            <p:cNvSpPr>
              <a:spLocks noChangeShapeType="1"/>
            </p:cNvSpPr>
            <p:nvPr/>
          </p:nvSpPr>
          <p:spPr bwMode="auto">
            <a:xfrm>
              <a:off x="3698875" y="4519613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17" name="Line 101"/>
            <p:cNvSpPr>
              <a:spLocks noChangeShapeType="1"/>
            </p:cNvSpPr>
            <p:nvPr/>
          </p:nvSpPr>
          <p:spPr bwMode="auto">
            <a:xfrm>
              <a:off x="3713163" y="4519613"/>
              <a:ext cx="1587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18" name="Line 102"/>
            <p:cNvSpPr>
              <a:spLocks noChangeShapeType="1"/>
            </p:cNvSpPr>
            <p:nvPr/>
          </p:nvSpPr>
          <p:spPr bwMode="auto">
            <a:xfrm flipH="1">
              <a:off x="3698875" y="452913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19" name="Line 103"/>
            <p:cNvSpPr>
              <a:spLocks noChangeShapeType="1"/>
            </p:cNvSpPr>
            <p:nvPr/>
          </p:nvSpPr>
          <p:spPr bwMode="auto">
            <a:xfrm flipV="1">
              <a:off x="3914775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20" name="Line 104"/>
            <p:cNvSpPr>
              <a:spLocks noChangeShapeType="1"/>
            </p:cNvSpPr>
            <p:nvPr/>
          </p:nvSpPr>
          <p:spPr bwMode="auto">
            <a:xfrm>
              <a:off x="3914775" y="45085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21" name="Line 105"/>
            <p:cNvSpPr>
              <a:spLocks noChangeShapeType="1"/>
            </p:cNvSpPr>
            <p:nvPr/>
          </p:nvSpPr>
          <p:spPr bwMode="auto">
            <a:xfrm>
              <a:off x="3929063" y="450850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22" name="Line 106"/>
            <p:cNvSpPr>
              <a:spLocks noChangeShapeType="1"/>
            </p:cNvSpPr>
            <p:nvPr/>
          </p:nvSpPr>
          <p:spPr bwMode="auto">
            <a:xfrm flipH="1">
              <a:off x="3914775" y="4521200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23" name="Line 107"/>
            <p:cNvSpPr>
              <a:spLocks noChangeShapeType="1"/>
            </p:cNvSpPr>
            <p:nvPr/>
          </p:nvSpPr>
          <p:spPr bwMode="auto">
            <a:xfrm flipV="1">
              <a:off x="4219575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24" name="Line 108"/>
            <p:cNvSpPr>
              <a:spLocks noChangeShapeType="1"/>
            </p:cNvSpPr>
            <p:nvPr/>
          </p:nvSpPr>
          <p:spPr bwMode="auto">
            <a:xfrm>
              <a:off x="4219575" y="383222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25" name="Line 109"/>
            <p:cNvSpPr>
              <a:spLocks noChangeShapeType="1"/>
            </p:cNvSpPr>
            <p:nvPr/>
          </p:nvSpPr>
          <p:spPr bwMode="auto">
            <a:xfrm>
              <a:off x="4235450" y="3832225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26" name="Line 110"/>
            <p:cNvSpPr>
              <a:spLocks noChangeShapeType="1"/>
            </p:cNvSpPr>
            <p:nvPr/>
          </p:nvSpPr>
          <p:spPr bwMode="auto">
            <a:xfrm flipH="1">
              <a:off x="4219575" y="383857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27" name="Freeform 111"/>
            <p:cNvSpPr>
              <a:spLocks/>
            </p:cNvSpPr>
            <p:nvPr/>
          </p:nvSpPr>
          <p:spPr bwMode="auto">
            <a:xfrm>
              <a:off x="3163888" y="3162300"/>
              <a:ext cx="139700" cy="252413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28" name="Freeform 112"/>
            <p:cNvSpPr>
              <a:spLocks/>
            </p:cNvSpPr>
            <p:nvPr/>
          </p:nvSpPr>
          <p:spPr bwMode="auto">
            <a:xfrm>
              <a:off x="2019300" y="3090863"/>
              <a:ext cx="1144588" cy="152400"/>
            </a:xfrm>
            <a:custGeom>
              <a:avLst/>
              <a:gdLst>
                <a:gd name="T0" fmla="*/ 0 w 635"/>
                <a:gd name="T1" fmla="*/ 101 h 101"/>
                <a:gd name="T2" fmla="*/ 190 w 635"/>
                <a:gd name="T3" fmla="*/ 38 h 101"/>
                <a:gd name="T4" fmla="*/ 413 w 635"/>
                <a:gd name="T5" fmla="*/ 40 h 101"/>
                <a:gd name="T6" fmla="*/ 411 w 635"/>
                <a:gd name="T7" fmla="*/ 25 h 101"/>
                <a:gd name="T8" fmla="*/ 532 w 635"/>
                <a:gd name="T9" fmla="*/ 23 h 101"/>
                <a:gd name="T10" fmla="*/ 559 w 635"/>
                <a:gd name="T11" fmla="*/ 0 h 101"/>
                <a:gd name="T12" fmla="*/ 635 w 635"/>
                <a:gd name="T13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29" name="Line 113"/>
            <p:cNvSpPr>
              <a:spLocks noChangeShapeType="1"/>
            </p:cNvSpPr>
            <p:nvPr/>
          </p:nvSpPr>
          <p:spPr bwMode="auto">
            <a:xfrm flipH="1" flipV="1">
              <a:off x="2019300" y="3243263"/>
              <a:ext cx="39688" cy="873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30" name="Line 114"/>
            <p:cNvSpPr>
              <a:spLocks noChangeShapeType="1"/>
            </p:cNvSpPr>
            <p:nvPr/>
          </p:nvSpPr>
          <p:spPr bwMode="auto">
            <a:xfrm flipV="1">
              <a:off x="2019300" y="2820988"/>
              <a:ext cx="25400" cy="422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31" name="Freeform 115"/>
            <p:cNvSpPr>
              <a:spLocks/>
            </p:cNvSpPr>
            <p:nvPr/>
          </p:nvSpPr>
          <p:spPr bwMode="auto">
            <a:xfrm>
              <a:off x="409575" y="2963863"/>
              <a:ext cx="1158875" cy="158750"/>
            </a:xfrm>
            <a:custGeom>
              <a:avLst/>
              <a:gdLst>
                <a:gd name="T0" fmla="*/ 643 w 643"/>
                <a:gd name="T1" fmla="*/ 69 h 106"/>
                <a:gd name="T2" fmla="*/ 579 w 643"/>
                <a:gd name="T3" fmla="*/ 100 h 106"/>
                <a:gd name="T4" fmla="*/ 545 w 643"/>
                <a:gd name="T5" fmla="*/ 89 h 106"/>
                <a:gd name="T6" fmla="*/ 501 w 643"/>
                <a:gd name="T7" fmla="*/ 106 h 106"/>
                <a:gd name="T8" fmla="*/ 443 w 643"/>
                <a:gd name="T9" fmla="*/ 89 h 106"/>
                <a:gd name="T10" fmla="*/ 441 w 643"/>
                <a:gd name="T11" fmla="*/ 85 h 106"/>
                <a:gd name="T12" fmla="*/ 439 w 643"/>
                <a:gd name="T13" fmla="*/ 73 h 106"/>
                <a:gd name="T14" fmla="*/ 431 w 643"/>
                <a:gd name="T15" fmla="*/ 60 h 106"/>
                <a:gd name="T16" fmla="*/ 422 w 643"/>
                <a:gd name="T17" fmla="*/ 50 h 106"/>
                <a:gd name="T18" fmla="*/ 397 w 643"/>
                <a:gd name="T19" fmla="*/ 37 h 106"/>
                <a:gd name="T20" fmla="*/ 366 w 643"/>
                <a:gd name="T21" fmla="*/ 27 h 106"/>
                <a:gd name="T22" fmla="*/ 347 w 643"/>
                <a:gd name="T23" fmla="*/ 21 h 106"/>
                <a:gd name="T24" fmla="*/ 322 w 643"/>
                <a:gd name="T25" fmla="*/ 21 h 106"/>
                <a:gd name="T26" fmla="*/ 312 w 643"/>
                <a:gd name="T27" fmla="*/ 6 h 106"/>
                <a:gd name="T28" fmla="*/ 144 w 643"/>
                <a:gd name="T29" fmla="*/ 10 h 106"/>
                <a:gd name="T30" fmla="*/ 0 w 643"/>
                <a:gd name="T3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32" name="Freeform 116"/>
            <p:cNvSpPr>
              <a:spLocks/>
            </p:cNvSpPr>
            <p:nvPr/>
          </p:nvSpPr>
          <p:spPr bwMode="auto">
            <a:xfrm>
              <a:off x="1568450" y="2820988"/>
              <a:ext cx="476250" cy="244475"/>
            </a:xfrm>
            <a:custGeom>
              <a:avLst/>
              <a:gdLst>
                <a:gd name="T0" fmla="*/ 0 w 263"/>
                <a:gd name="T1" fmla="*/ 169 h 169"/>
                <a:gd name="T2" fmla="*/ 115 w 263"/>
                <a:gd name="T3" fmla="*/ 118 h 169"/>
                <a:gd name="T4" fmla="*/ 74 w 263"/>
                <a:gd name="T5" fmla="*/ 73 h 169"/>
                <a:gd name="T6" fmla="*/ 263 w 263"/>
                <a:gd name="T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33" name="Freeform 117"/>
            <p:cNvSpPr>
              <a:spLocks/>
            </p:cNvSpPr>
            <p:nvPr/>
          </p:nvSpPr>
          <p:spPr bwMode="auto">
            <a:xfrm>
              <a:off x="2327275" y="1414463"/>
              <a:ext cx="911225" cy="387350"/>
            </a:xfrm>
            <a:custGeom>
              <a:avLst/>
              <a:gdLst>
                <a:gd name="T0" fmla="*/ 505 w 505"/>
                <a:gd name="T1" fmla="*/ 224 h 266"/>
                <a:gd name="T2" fmla="*/ 315 w 505"/>
                <a:gd name="T3" fmla="*/ 266 h 266"/>
                <a:gd name="T4" fmla="*/ 0 w 505"/>
                <a:gd name="T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34" name="Line 118"/>
            <p:cNvSpPr>
              <a:spLocks noChangeShapeType="1"/>
            </p:cNvSpPr>
            <p:nvPr/>
          </p:nvSpPr>
          <p:spPr bwMode="auto">
            <a:xfrm flipH="1" flipV="1">
              <a:off x="3354388" y="1835150"/>
              <a:ext cx="288925" cy="3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35" name="Line 119"/>
            <p:cNvSpPr>
              <a:spLocks noChangeShapeType="1"/>
            </p:cNvSpPr>
            <p:nvPr/>
          </p:nvSpPr>
          <p:spPr bwMode="auto">
            <a:xfrm flipH="1" flipV="1">
              <a:off x="3238500" y="1741488"/>
              <a:ext cx="115888" cy="936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36" name="Freeform 120"/>
            <p:cNvSpPr>
              <a:spLocks/>
            </p:cNvSpPr>
            <p:nvPr/>
          </p:nvSpPr>
          <p:spPr bwMode="auto">
            <a:xfrm>
              <a:off x="3238500" y="995363"/>
              <a:ext cx="469900" cy="746125"/>
            </a:xfrm>
            <a:custGeom>
              <a:avLst/>
              <a:gdLst>
                <a:gd name="T0" fmla="*/ 261 w 261"/>
                <a:gd name="T1" fmla="*/ 0 h 508"/>
                <a:gd name="T2" fmla="*/ 115 w 261"/>
                <a:gd name="T3" fmla="*/ 117 h 508"/>
                <a:gd name="T4" fmla="*/ 44 w 261"/>
                <a:gd name="T5" fmla="*/ 293 h 508"/>
                <a:gd name="T6" fmla="*/ 55 w 261"/>
                <a:gd name="T7" fmla="*/ 397 h 508"/>
                <a:gd name="T8" fmla="*/ 0 w 261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37" name="Freeform 121"/>
            <p:cNvSpPr>
              <a:spLocks/>
            </p:cNvSpPr>
            <p:nvPr/>
          </p:nvSpPr>
          <p:spPr bwMode="auto">
            <a:xfrm>
              <a:off x="3540125" y="1866900"/>
              <a:ext cx="128588" cy="144463"/>
            </a:xfrm>
            <a:custGeom>
              <a:avLst/>
              <a:gdLst>
                <a:gd name="T0" fmla="*/ 0 w 71"/>
                <a:gd name="T1" fmla="*/ 102 h 102"/>
                <a:gd name="T2" fmla="*/ 17 w 71"/>
                <a:gd name="T3" fmla="*/ 96 h 102"/>
                <a:gd name="T4" fmla="*/ 13 w 71"/>
                <a:gd name="T5" fmla="*/ 73 h 102"/>
                <a:gd name="T6" fmla="*/ 71 w 71"/>
                <a:gd name="T7" fmla="*/ 59 h 102"/>
                <a:gd name="T8" fmla="*/ 61 w 71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38" name="Freeform 122"/>
            <p:cNvSpPr>
              <a:spLocks/>
            </p:cNvSpPr>
            <p:nvPr/>
          </p:nvSpPr>
          <p:spPr bwMode="auto">
            <a:xfrm>
              <a:off x="3643313" y="1662113"/>
              <a:ext cx="330200" cy="204787"/>
            </a:xfrm>
            <a:custGeom>
              <a:avLst/>
              <a:gdLst>
                <a:gd name="T0" fmla="*/ 0 w 181"/>
                <a:gd name="T1" fmla="*/ 136 h 136"/>
                <a:gd name="T2" fmla="*/ 56 w 181"/>
                <a:gd name="T3" fmla="*/ 120 h 136"/>
                <a:gd name="T4" fmla="*/ 87 w 181"/>
                <a:gd name="T5" fmla="*/ 9 h 136"/>
                <a:gd name="T6" fmla="*/ 129 w 181"/>
                <a:gd name="T7" fmla="*/ 13 h 136"/>
                <a:gd name="T8" fmla="*/ 181 w 181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39" name="Freeform 123"/>
            <p:cNvSpPr>
              <a:spLocks/>
            </p:cNvSpPr>
            <p:nvPr/>
          </p:nvSpPr>
          <p:spPr bwMode="auto">
            <a:xfrm>
              <a:off x="2162175" y="1555750"/>
              <a:ext cx="98425" cy="531813"/>
            </a:xfrm>
            <a:custGeom>
              <a:avLst/>
              <a:gdLst>
                <a:gd name="T0" fmla="*/ 0 w 55"/>
                <a:gd name="T1" fmla="*/ 0 h 360"/>
                <a:gd name="T2" fmla="*/ 52 w 55"/>
                <a:gd name="T3" fmla="*/ 57 h 360"/>
                <a:gd name="T4" fmla="*/ 19 w 55"/>
                <a:gd name="T5" fmla="*/ 182 h 360"/>
                <a:gd name="T6" fmla="*/ 55 w 55"/>
                <a:gd name="T7" fmla="*/ 285 h 360"/>
                <a:gd name="T8" fmla="*/ 7 w 55"/>
                <a:gd name="T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40" name="Freeform 124"/>
            <p:cNvSpPr>
              <a:spLocks/>
            </p:cNvSpPr>
            <p:nvPr/>
          </p:nvSpPr>
          <p:spPr bwMode="auto">
            <a:xfrm>
              <a:off x="2044700" y="2087563"/>
              <a:ext cx="174625" cy="733425"/>
            </a:xfrm>
            <a:custGeom>
              <a:avLst/>
              <a:gdLst>
                <a:gd name="T0" fmla="*/ 72 w 97"/>
                <a:gd name="T1" fmla="*/ 0 h 495"/>
                <a:gd name="T2" fmla="*/ 57 w 97"/>
                <a:gd name="T3" fmla="*/ 25 h 495"/>
                <a:gd name="T4" fmla="*/ 97 w 97"/>
                <a:gd name="T5" fmla="*/ 98 h 495"/>
                <a:gd name="T6" fmla="*/ 97 w 97"/>
                <a:gd name="T7" fmla="*/ 455 h 495"/>
                <a:gd name="T8" fmla="*/ 0 w 97"/>
                <a:gd name="T9" fmla="*/ 495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41" name="Freeform 125"/>
            <p:cNvSpPr>
              <a:spLocks/>
            </p:cNvSpPr>
            <p:nvPr/>
          </p:nvSpPr>
          <p:spPr bwMode="auto">
            <a:xfrm>
              <a:off x="2960688" y="2359025"/>
              <a:ext cx="312737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42" name="Line 126"/>
            <p:cNvSpPr>
              <a:spLocks noChangeShapeType="1"/>
            </p:cNvSpPr>
            <p:nvPr/>
          </p:nvSpPr>
          <p:spPr bwMode="auto">
            <a:xfrm flipV="1">
              <a:off x="2762250" y="3275013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43" name="Line 127"/>
            <p:cNvSpPr>
              <a:spLocks noChangeShapeType="1"/>
            </p:cNvSpPr>
            <p:nvPr/>
          </p:nvSpPr>
          <p:spPr bwMode="auto">
            <a:xfrm>
              <a:off x="2762250" y="3275013"/>
              <a:ext cx="1111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44" name="Line 128"/>
            <p:cNvSpPr>
              <a:spLocks noChangeShapeType="1"/>
            </p:cNvSpPr>
            <p:nvPr/>
          </p:nvSpPr>
          <p:spPr bwMode="auto">
            <a:xfrm>
              <a:off x="2773363" y="3275013"/>
              <a:ext cx="47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45" name="Line 129"/>
            <p:cNvSpPr>
              <a:spLocks noChangeShapeType="1"/>
            </p:cNvSpPr>
            <p:nvPr/>
          </p:nvSpPr>
          <p:spPr bwMode="auto">
            <a:xfrm flipH="1">
              <a:off x="2762250" y="3281363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46" name="Freeform 130"/>
            <p:cNvSpPr>
              <a:spLocks/>
            </p:cNvSpPr>
            <p:nvPr/>
          </p:nvSpPr>
          <p:spPr bwMode="auto">
            <a:xfrm>
              <a:off x="3324225" y="1835150"/>
              <a:ext cx="30163" cy="195263"/>
            </a:xfrm>
            <a:custGeom>
              <a:avLst/>
              <a:gdLst>
                <a:gd name="T0" fmla="*/ 19 w 19"/>
                <a:gd name="T1" fmla="*/ 0 h 134"/>
                <a:gd name="T2" fmla="*/ 5 w 19"/>
                <a:gd name="T3" fmla="*/ 55 h 134"/>
                <a:gd name="T4" fmla="*/ 17 w 19"/>
                <a:gd name="T5" fmla="*/ 63 h 134"/>
                <a:gd name="T6" fmla="*/ 0 w 19"/>
                <a:gd name="T7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47" name="Freeform 131"/>
            <p:cNvSpPr>
              <a:spLocks/>
            </p:cNvSpPr>
            <p:nvPr/>
          </p:nvSpPr>
          <p:spPr bwMode="auto">
            <a:xfrm>
              <a:off x="2967038" y="2030413"/>
              <a:ext cx="423862" cy="328612"/>
            </a:xfrm>
            <a:custGeom>
              <a:avLst/>
              <a:gdLst>
                <a:gd name="T0" fmla="*/ 0 w 234"/>
                <a:gd name="T1" fmla="*/ 219 h 219"/>
                <a:gd name="T2" fmla="*/ 194 w 234"/>
                <a:gd name="T3" fmla="*/ 136 h 219"/>
                <a:gd name="T4" fmla="*/ 194 w 234"/>
                <a:gd name="T5" fmla="*/ 113 h 219"/>
                <a:gd name="T6" fmla="*/ 205 w 234"/>
                <a:gd name="T7" fmla="*/ 105 h 219"/>
                <a:gd name="T8" fmla="*/ 211 w 234"/>
                <a:gd name="T9" fmla="*/ 100 h 219"/>
                <a:gd name="T10" fmla="*/ 221 w 234"/>
                <a:gd name="T11" fmla="*/ 100 h 219"/>
                <a:gd name="T12" fmla="*/ 227 w 234"/>
                <a:gd name="T13" fmla="*/ 92 h 219"/>
                <a:gd name="T14" fmla="*/ 234 w 234"/>
                <a:gd name="T15" fmla="*/ 90 h 219"/>
                <a:gd name="T16" fmla="*/ 198 w 234"/>
                <a:gd name="T17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48" name="Freeform 132"/>
            <p:cNvSpPr>
              <a:spLocks/>
            </p:cNvSpPr>
            <p:nvPr/>
          </p:nvSpPr>
          <p:spPr bwMode="auto">
            <a:xfrm>
              <a:off x="2174875" y="2087563"/>
              <a:ext cx="792163" cy="271462"/>
            </a:xfrm>
            <a:custGeom>
              <a:avLst/>
              <a:gdLst>
                <a:gd name="T0" fmla="*/ 438 w 438"/>
                <a:gd name="T1" fmla="*/ 183 h 183"/>
                <a:gd name="T2" fmla="*/ 379 w 438"/>
                <a:gd name="T3" fmla="*/ 94 h 183"/>
                <a:gd name="T4" fmla="*/ 260 w 438"/>
                <a:gd name="T5" fmla="*/ 91 h 183"/>
                <a:gd name="T6" fmla="*/ 250 w 438"/>
                <a:gd name="T7" fmla="*/ 92 h 183"/>
                <a:gd name="T8" fmla="*/ 244 w 438"/>
                <a:gd name="T9" fmla="*/ 98 h 183"/>
                <a:gd name="T10" fmla="*/ 231 w 438"/>
                <a:gd name="T11" fmla="*/ 104 h 183"/>
                <a:gd name="T12" fmla="*/ 215 w 438"/>
                <a:gd name="T13" fmla="*/ 104 h 183"/>
                <a:gd name="T14" fmla="*/ 0 w 438"/>
                <a:gd name="T1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49" name="Line 133"/>
            <p:cNvSpPr>
              <a:spLocks noChangeShapeType="1"/>
            </p:cNvSpPr>
            <p:nvPr/>
          </p:nvSpPr>
          <p:spPr bwMode="auto">
            <a:xfrm flipV="1">
              <a:off x="3457575" y="2470150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50" name="Line 134"/>
            <p:cNvSpPr>
              <a:spLocks noChangeShapeType="1"/>
            </p:cNvSpPr>
            <p:nvPr/>
          </p:nvSpPr>
          <p:spPr bwMode="auto">
            <a:xfrm>
              <a:off x="3457575" y="24701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51" name="Line 135"/>
            <p:cNvSpPr>
              <a:spLocks noChangeShapeType="1"/>
            </p:cNvSpPr>
            <p:nvPr/>
          </p:nvSpPr>
          <p:spPr bwMode="auto">
            <a:xfrm>
              <a:off x="3473450" y="2470150"/>
              <a:ext cx="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52" name="Line 136"/>
            <p:cNvSpPr>
              <a:spLocks noChangeShapeType="1"/>
            </p:cNvSpPr>
            <p:nvPr/>
          </p:nvSpPr>
          <p:spPr bwMode="auto">
            <a:xfrm flipH="1">
              <a:off x="3457575" y="2476500"/>
              <a:ext cx="15875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53" name="Freeform 137"/>
            <p:cNvSpPr>
              <a:spLocks/>
            </p:cNvSpPr>
            <p:nvPr/>
          </p:nvSpPr>
          <p:spPr bwMode="auto">
            <a:xfrm>
              <a:off x="3324225" y="2011363"/>
              <a:ext cx="215900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54" name="Line 138"/>
            <p:cNvSpPr>
              <a:spLocks noChangeShapeType="1"/>
            </p:cNvSpPr>
            <p:nvPr/>
          </p:nvSpPr>
          <p:spPr bwMode="auto">
            <a:xfrm flipV="1">
              <a:off x="3197225" y="1900238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55" name="Line 139"/>
            <p:cNvSpPr>
              <a:spLocks noChangeShapeType="1"/>
            </p:cNvSpPr>
            <p:nvPr/>
          </p:nvSpPr>
          <p:spPr bwMode="auto">
            <a:xfrm>
              <a:off x="3197225" y="1900238"/>
              <a:ext cx="15875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56" name="Line 140"/>
            <p:cNvSpPr>
              <a:spLocks noChangeShapeType="1"/>
            </p:cNvSpPr>
            <p:nvPr/>
          </p:nvSpPr>
          <p:spPr bwMode="auto">
            <a:xfrm>
              <a:off x="3213100" y="190023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57" name="Line 141"/>
            <p:cNvSpPr>
              <a:spLocks noChangeShapeType="1"/>
            </p:cNvSpPr>
            <p:nvPr/>
          </p:nvSpPr>
          <p:spPr bwMode="auto">
            <a:xfrm flipH="1">
              <a:off x="3197225" y="1914525"/>
              <a:ext cx="15875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58" name="Line 142"/>
            <p:cNvSpPr>
              <a:spLocks noChangeShapeType="1"/>
            </p:cNvSpPr>
            <p:nvPr/>
          </p:nvSpPr>
          <p:spPr bwMode="auto">
            <a:xfrm flipV="1">
              <a:off x="3035300" y="15430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59" name="Line 143"/>
            <p:cNvSpPr>
              <a:spLocks noChangeShapeType="1"/>
            </p:cNvSpPr>
            <p:nvPr/>
          </p:nvSpPr>
          <p:spPr bwMode="auto">
            <a:xfrm>
              <a:off x="3035300" y="1543050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60" name="Line 144"/>
            <p:cNvSpPr>
              <a:spLocks noChangeShapeType="1"/>
            </p:cNvSpPr>
            <p:nvPr/>
          </p:nvSpPr>
          <p:spPr bwMode="auto">
            <a:xfrm>
              <a:off x="3044825" y="1543050"/>
              <a:ext cx="4763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61" name="Line 145"/>
            <p:cNvSpPr>
              <a:spLocks noChangeShapeType="1"/>
            </p:cNvSpPr>
            <p:nvPr/>
          </p:nvSpPr>
          <p:spPr bwMode="auto">
            <a:xfrm flipH="1">
              <a:off x="3035300" y="1555750"/>
              <a:ext cx="95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62" name="Line 146"/>
            <p:cNvSpPr>
              <a:spLocks noChangeShapeType="1"/>
            </p:cNvSpPr>
            <p:nvPr/>
          </p:nvSpPr>
          <p:spPr bwMode="auto">
            <a:xfrm flipV="1">
              <a:off x="3543300" y="1906588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63" name="Line 147"/>
            <p:cNvSpPr>
              <a:spLocks noChangeShapeType="1"/>
            </p:cNvSpPr>
            <p:nvPr/>
          </p:nvSpPr>
          <p:spPr bwMode="auto">
            <a:xfrm>
              <a:off x="3543300" y="19065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64" name="Line 148"/>
            <p:cNvSpPr>
              <a:spLocks noChangeShapeType="1"/>
            </p:cNvSpPr>
            <p:nvPr/>
          </p:nvSpPr>
          <p:spPr bwMode="auto">
            <a:xfrm>
              <a:off x="3557588" y="1906588"/>
              <a:ext cx="3175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65" name="Line 149"/>
            <p:cNvSpPr>
              <a:spLocks noChangeShapeType="1"/>
            </p:cNvSpPr>
            <p:nvPr/>
          </p:nvSpPr>
          <p:spPr bwMode="auto">
            <a:xfrm flipH="1">
              <a:off x="3543300" y="1919288"/>
              <a:ext cx="14288" cy="47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66" name="Line 150"/>
            <p:cNvSpPr>
              <a:spLocks noChangeShapeType="1"/>
            </p:cNvSpPr>
            <p:nvPr/>
          </p:nvSpPr>
          <p:spPr bwMode="auto">
            <a:xfrm flipV="1">
              <a:off x="3514725" y="1641475"/>
              <a:ext cx="635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67" name="Line 151"/>
            <p:cNvSpPr>
              <a:spLocks noChangeShapeType="1"/>
            </p:cNvSpPr>
            <p:nvPr/>
          </p:nvSpPr>
          <p:spPr bwMode="auto">
            <a:xfrm>
              <a:off x="3514725" y="1641475"/>
              <a:ext cx="2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68" name="Line 152"/>
            <p:cNvSpPr>
              <a:spLocks noChangeShapeType="1"/>
            </p:cNvSpPr>
            <p:nvPr/>
          </p:nvSpPr>
          <p:spPr bwMode="auto">
            <a:xfrm>
              <a:off x="3540125" y="16414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69" name="Line 153"/>
            <p:cNvSpPr>
              <a:spLocks noChangeShapeType="1"/>
            </p:cNvSpPr>
            <p:nvPr/>
          </p:nvSpPr>
          <p:spPr bwMode="auto">
            <a:xfrm flipH="1">
              <a:off x="3514725" y="1655763"/>
              <a:ext cx="2540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0" name="Freeform 154"/>
            <p:cNvSpPr>
              <a:spLocks/>
            </p:cNvSpPr>
            <p:nvPr/>
          </p:nvSpPr>
          <p:spPr bwMode="auto">
            <a:xfrm>
              <a:off x="3898900" y="2738438"/>
              <a:ext cx="204788" cy="600075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1" name="Freeform 155"/>
            <p:cNvSpPr>
              <a:spLocks/>
            </p:cNvSpPr>
            <p:nvPr/>
          </p:nvSpPr>
          <p:spPr bwMode="auto">
            <a:xfrm>
              <a:off x="6042025" y="3800475"/>
              <a:ext cx="282575" cy="693738"/>
            </a:xfrm>
            <a:custGeom>
              <a:avLst/>
              <a:gdLst>
                <a:gd name="T0" fmla="*/ 0 w 154"/>
                <a:gd name="T1" fmla="*/ 0 h 472"/>
                <a:gd name="T2" fmla="*/ 48 w 154"/>
                <a:gd name="T3" fmla="*/ 175 h 472"/>
                <a:gd name="T4" fmla="*/ 69 w 154"/>
                <a:gd name="T5" fmla="*/ 175 h 472"/>
                <a:gd name="T6" fmla="*/ 81 w 154"/>
                <a:gd name="T7" fmla="*/ 179 h 472"/>
                <a:gd name="T8" fmla="*/ 115 w 154"/>
                <a:gd name="T9" fmla="*/ 298 h 472"/>
                <a:gd name="T10" fmla="*/ 110 w 154"/>
                <a:gd name="T11" fmla="*/ 307 h 472"/>
                <a:gd name="T12" fmla="*/ 89 w 154"/>
                <a:gd name="T13" fmla="*/ 309 h 472"/>
                <a:gd name="T14" fmla="*/ 75 w 154"/>
                <a:gd name="T15" fmla="*/ 325 h 472"/>
                <a:gd name="T16" fmla="*/ 81 w 154"/>
                <a:gd name="T17" fmla="*/ 346 h 472"/>
                <a:gd name="T18" fmla="*/ 87 w 154"/>
                <a:gd name="T19" fmla="*/ 353 h 472"/>
                <a:gd name="T20" fmla="*/ 121 w 154"/>
                <a:gd name="T21" fmla="*/ 367 h 472"/>
                <a:gd name="T22" fmla="*/ 127 w 154"/>
                <a:gd name="T23" fmla="*/ 375 h 472"/>
                <a:gd name="T24" fmla="*/ 127 w 154"/>
                <a:gd name="T25" fmla="*/ 382 h 472"/>
                <a:gd name="T26" fmla="*/ 119 w 154"/>
                <a:gd name="T27" fmla="*/ 426 h 472"/>
                <a:gd name="T28" fmla="*/ 119 w 154"/>
                <a:gd name="T29" fmla="*/ 436 h 472"/>
                <a:gd name="T30" fmla="*/ 121 w 154"/>
                <a:gd name="T31" fmla="*/ 446 h 472"/>
                <a:gd name="T32" fmla="*/ 138 w 154"/>
                <a:gd name="T33" fmla="*/ 448 h 472"/>
                <a:gd name="T34" fmla="*/ 142 w 154"/>
                <a:gd name="T35" fmla="*/ 444 h 472"/>
                <a:gd name="T36" fmla="*/ 154 w 154"/>
                <a:gd name="T37" fmla="*/ 444 h 472"/>
                <a:gd name="T38" fmla="*/ 148 w 154"/>
                <a:gd name="T39" fmla="*/ 472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2" name="Freeform 156"/>
            <p:cNvSpPr>
              <a:spLocks/>
            </p:cNvSpPr>
            <p:nvPr/>
          </p:nvSpPr>
          <p:spPr bwMode="auto">
            <a:xfrm>
              <a:off x="7380288" y="6102350"/>
              <a:ext cx="295275" cy="133350"/>
            </a:xfrm>
            <a:custGeom>
              <a:avLst/>
              <a:gdLst>
                <a:gd name="T0" fmla="*/ 0 w 163"/>
                <a:gd name="T1" fmla="*/ 11 h 88"/>
                <a:gd name="T2" fmla="*/ 4 w 163"/>
                <a:gd name="T3" fmla="*/ 38 h 88"/>
                <a:gd name="T4" fmla="*/ 8 w 163"/>
                <a:gd name="T5" fmla="*/ 42 h 88"/>
                <a:gd name="T6" fmla="*/ 17 w 163"/>
                <a:gd name="T7" fmla="*/ 40 h 88"/>
                <a:gd name="T8" fmla="*/ 21 w 163"/>
                <a:gd name="T9" fmla="*/ 32 h 88"/>
                <a:gd name="T10" fmla="*/ 27 w 163"/>
                <a:gd name="T11" fmla="*/ 30 h 88"/>
                <a:gd name="T12" fmla="*/ 31 w 163"/>
                <a:gd name="T13" fmla="*/ 38 h 88"/>
                <a:gd name="T14" fmla="*/ 19 w 163"/>
                <a:gd name="T15" fmla="*/ 84 h 88"/>
                <a:gd name="T16" fmla="*/ 52 w 163"/>
                <a:gd name="T17" fmla="*/ 84 h 88"/>
                <a:gd name="T18" fmla="*/ 48 w 163"/>
                <a:gd name="T19" fmla="*/ 88 h 88"/>
                <a:gd name="T20" fmla="*/ 92 w 163"/>
                <a:gd name="T21" fmla="*/ 86 h 88"/>
                <a:gd name="T22" fmla="*/ 112 w 163"/>
                <a:gd name="T23" fmla="*/ 74 h 88"/>
                <a:gd name="T24" fmla="*/ 138 w 163"/>
                <a:gd name="T25" fmla="*/ 72 h 88"/>
                <a:gd name="T26" fmla="*/ 154 w 163"/>
                <a:gd name="T27" fmla="*/ 71 h 88"/>
                <a:gd name="T28" fmla="*/ 163 w 163"/>
                <a:gd name="T29" fmla="*/ 53 h 88"/>
                <a:gd name="T30" fmla="*/ 163 w 163"/>
                <a:gd name="T3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3" name="Freeform 157"/>
            <p:cNvSpPr>
              <a:spLocks/>
            </p:cNvSpPr>
            <p:nvPr/>
          </p:nvSpPr>
          <p:spPr bwMode="auto">
            <a:xfrm>
              <a:off x="7113588" y="5449888"/>
              <a:ext cx="68262" cy="220662"/>
            </a:xfrm>
            <a:custGeom>
              <a:avLst/>
              <a:gdLst>
                <a:gd name="T0" fmla="*/ 35 w 39"/>
                <a:gd name="T1" fmla="*/ 150 h 150"/>
                <a:gd name="T2" fmla="*/ 33 w 39"/>
                <a:gd name="T3" fmla="*/ 142 h 150"/>
                <a:gd name="T4" fmla="*/ 33 w 39"/>
                <a:gd name="T5" fmla="*/ 135 h 150"/>
                <a:gd name="T6" fmla="*/ 39 w 39"/>
                <a:gd name="T7" fmla="*/ 127 h 150"/>
                <a:gd name="T8" fmla="*/ 37 w 39"/>
                <a:gd name="T9" fmla="*/ 117 h 150"/>
                <a:gd name="T10" fmla="*/ 35 w 39"/>
                <a:gd name="T11" fmla="*/ 108 h 150"/>
                <a:gd name="T12" fmla="*/ 39 w 39"/>
                <a:gd name="T13" fmla="*/ 96 h 150"/>
                <a:gd name="T14" fmla="*/ 35 w 39"/>
                <a:gd name="T15" fmla="*/ 85 h 150"/>
                <a:gd name="T16" fmla="*/ 29 w 39"/>
                <a:gd name="T17" fmla="*/ 73 h 150"/>
                <a:gd name="T18" fmla="*/ 16 w 39"/>
                <a:gd name="T19" fmla="*/ 62 h 150"/>
                <a:gd name="T20" fmla="*/ 8 w 39"/>
                <a:gd name="T21" fmla="*/ 48 h 150"/>
                <a:gd name="T22" fmla="*/ 4 w 39"/>
                <a:gd name="T23" fmla="*/ 44 h 150"/>
                <a:gd name="T24" fmla="*/ 4 w 39"/>
                <a:gd name="T25" fmla="*/ 37 h 150"/>
                <a:gd name="T26" fmla="*/ 0 w 39"/>
                <a:gd name="T27" fmla="*/ 29 h 150"/>
                <a:gd name="T28" fmla="*/ 0 w 39"/>
                <a:gd name="T29" fmla="*/ 19 h 150"/>
                <a:gd name="T30" fmla="*/ 8 w 39"/>
                <a:gd name="T31" fmla="*/ 10 h 150"/>
                <a:gd name="T32" fmla="*/ 14 w 39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4" name="Freeform 158"/>
            <p:cNvSpPr>
              <a:spLocks/>
            </p:cNvSpPr>
            <p:nvPr/>
          </p:nvSpPr>
          <p:spPr bwMode="auto">
            <a:xfrm>
              <a:off x="7138988" y="5402263"/>
              <a:ext cx="42862" cy="47625"/>
            </a:xfrm>
            <a:custGeom>
              <a:avLst/>
              <a:gdLst>
                <a:gd name="T0" fmla="*/ 25 w 25"/>
                <a:gd name="T1" fmla="*/ 0 h 29"/>
                <a:gd name="T2" fmla="*/ 19 w 25"/>
                <a:gd name="T3" fmla="*/ 10 h 29"/>
                <a:gd name="T4" fmla="*/ 11 w 25"/>
                <a:gd name="T5" fmla="*/ 12 h 29"/>
                <a:gd name="T6" fmla="*/ 8 w 25"/>
                <a:gd name="T7" fmla="*/ 18 h 29"/>
                <a:gd name="T8" fmla="*/ 0 w 25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5" name="Freeform 159"/>
            <p:cNvSpPr>
              <a:spLocks/>
            </p:cNvSpPr>
            <p:nvPr/>
          </p:nvSpPr>
          <p:spPr bwMode="auto">
            <a:xfrm>
              <a:off x="7662863" y="5534025"/>
              <a:ext cx="173037" cy="255588"/>
            </a:xfrm>
            <a:custGeom>
              <a:avLst/>
              <a:gdLst>
                <a:gd name="T0" fmla="*/ 96 w 96"/>
                <a:gd name="T1" fmla="*/ 174 h 174"/>
                <a:gd name="T2" fmla="*/ 96 w 96"/>
                <a:gd name="T3" fmla="*/ 94 h 174"/>
                <a:gd name="T4" fmla="*/ 59 w 96"/>
                <a:gd name="T5" fmla="*/ 94 h 174"/>
                <a:gd name="T6" fmla="*/ 59 w 96"/>
                <a:gd name="T7" fmla="*/ 75 h 174"/>
                <a:gd name="T8" fmla="*/ 44 w 96"/>
                <a:gd name="T9" fmla="*/ 71 h 174"/>
                <a:gd name="T10" fmla="*/ 36 w 96"/>
                <a:gd name="T11" fmla="*/ 63 h 174"/>
                <a:gd name="T12" fmla="*/ 36 w 96"/>
                <a:gd name="T13" fmla="*/ 44 h 174"/>
                <a:gd name="T14" fmla="*/ 0 w 96"/>
                <a:gd name="T1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6" name="Freeform 160"/>
            <p:cNvSpPr>
              <a:spLocks/>
            </p:cNvSpPr>
            <p:nvPr/>
          </p:nvSpPr>
          <p:spPr bwMode="auto">
            <a:xfrm>
              <a:off x="7319963" y="5581650"/>
              <a:ext cx="160337" cy="82550"/>
            </a:xfrm>
            <a:custGeom>
              <a:avLst/>
              <a:gdLst>
                <a:gd name="T0" fmla="*/ 11 w 90"/>
                <a:gd name="T1" fmla="*/ 0 h 54"/>
                <a:gd name="T2" fmla="*/ 11 w 90"/>
                <a:gd name="T3" fmla="*/ 2 h 54"/>
                <a:gd name="T4" fmla="*/ 5 w 90"/>
                <a:gd name="T5" fmla="*/ 23 h 54"/>
                <a:gd name="T6" fmla="*/ 0 w 90"/>
                <a:gd name="T7" fmla="*/ 33 h 54"/>
                <a:gd name="T8" fmla="*/ 21 w 90"/>
                <a:gd name="T9" fmla="*/ 54 h 54"/>
                <a:gd name="T10" fmla="*/ 74 w 90"/>
                <a:gd name="T11" fmla="*/ 31 h 54"/>
                <a:gd name="T12" fmla="*/ 90 w 90"/>
                <a:gd name="T13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7" name="Freeform 161"/>
            <p:cNvSpPr>
              <a:spLocks/>
            </p:cNvSpPr>
            <p:nvPr/>
          </p:nvSpPr>
          <p:spPr bwMode="auto">
            <a:xfrm>
              <a:off x="7480300" y="5567363"/>
              <a:ext cx="82550" cy="68262"/>
            </a:xfrm>
            <a:custGeom>
              <a:avLst/>
              <a:gdLst>
                <a:gd name="T0" fmla="*/ 38 w 44"/>
                <a:gd name="T1" fmla="*/ 0 h 46"/>
                <a:gd name="T2" fmla="*/ 44 w 44"/>
                <a:gd name="T3" fmla="*/ 11 h 46"/>
                <a:gd name="T4" fmla="*/ 31 w 44"/>
                <a:gd name="T5" fmla="*/ 17 h 46"/>
                <a:gd name="T6" fmla="*/ 25 w 44"/>
                <a:gd name="T7" fmla="*/ 13 h 46"/>
                <a:gd name="T8" fmla="*/ 0 w 44"/>
                <a:gd name="T9" fmla="*/ 27 h 46"/>
                <a:gd name="T10" fmla="*/ 9 w 44"/>
                <a:gd name="T11" fmla="*/ 40 h 46"/>
                <a:gd name="T12" fmla="*/ 0 w 44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8" name="Freeform 162"/>
            <p:cNvSpPr>
              <a:spLocks/>
            </p:cNvSpPr>
            <p:nvPr/>
          </p:nvSpPr>
          <p:spPr bwMode="auto">
            <a:xfrm>
              <a:off x="6094413" y="5449888"/>
              <a:ext cx="528637" cy="190500"/>
            </a:xfrm>
            <a:custGeom>
              <a:avLst/>
              <a:gdLst>
                <a:gd name="T0" fmla="*/ 290 w 290"/>
                <a:gd name="T1" fmla="*/ 129 h 129"/>
                <a:gd name="T2" fmla="*/ 273 w 290"/>
                <a:gd name="T3" fmla="*/ 110 h 129"/>
                <a:gd name="T4" fmla="*/ 259 w 290"/>
                <a:gd name="T5" fmla="*/ 73 h 129"/>
                <a:gd name="T6" fmla="*/ 250 w 290"/>
                <a:gd name="T7" fmla="*/ 37 h 129"/>
                <a:gd name="T8" fmla="*/ 238 w 290"/>
                <a:gd name="T9" fmla="*/ 27 h 129"/>
                <a:gd name="T10" fmla="*/ 232 w 290"/>
                <a:gd name="T11" fmla="*/ 25 h 129"/>
                <a:gd name="T12" fmla="*/ 213 w 290"/>
                <a:gd name="T13" fmla="*/ 25 h 129"/>
                <a:gd name="T14" fmla="*/ 209 w 290"/>
                <a:gd name="T15" fmla="*/ 33 h 129"/>
                <a:gd name="T16" fmla="*/ 198 w 290"/>
                <a:gd name="T17" fmla="*/ 41 h 129"/>
                <a:gd name="T18" fmla="*/ 177 w 290"/>
                <a:gd name="T19" fmla="*/ 41 h 129"/>
                <a:gd name="T20" fmla="*/ 154 w 290"/>
                <a:gd name="T21" fmla="*/ 37 h 129"/>
                <a:gd name="T22" fmla="*/ 146 w 290"/>
                <a:gd name="T23" fmla="*/ 29 h 129"/>
                <a:gd name="T24" fmla="*/ 133 w 290"/>
                <a:gd name="T25" fmla="*/ 27 h 129"/>
                <a:gd name="T26" fmla="*/ 127 w 290"/>
                <a:gd name="T27" fmla="*/ 31 h 129"/>
                <a:gd name="T28" fmla="*/ 106 w 290"/>
                <a:gd name="T29" fmla="*/ 29 h 129"/>
                <a:gd name="T30" fmla="*/ 85 w 290"/>
                <a:gd name="T31" fmla="*/ 18 h 129"/>
                <a:gd name="T32" fmla="*/ 69 w 290"/>
                <a:gd name="T33" fmla="*/ 18 h 129"/>
                <a:gd name="T34" fmla="*/ 60 w 290"/>
                <a:gd name="T35" fmla="*/ 6 h 129"/>
                <a:gd name="T36" fmla="*/ 35 w 290"/>
                <a:gd name="T37" fmla="*/ 4 h 129"/>
                <a:gd name="T38" fmla="*/ 27 w 290"/>
                <a:gd name="T39" fmla="*/ 16 h 129"/>
                <a:gd name="T40" fmla="*/ 12 w 290"/>
                <a:gd name="T41" fmla="*/ 18 h 129"/>
                <a:gd name="T42" fmla="*/ 0 w 290"/>
                <a:gd name="T43" fmla="*/ 10 h 129"/>
                <a:gd name="T44" fmla="*/ 0 w 290"/>
                <a:gd name="T45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79" name="Freeform 163"/>
            <p:cNvSpPr>
              <a:spLocks/>
            </p:cNvSpPr>
            <p:nvPr/>
          </p:nvSpPr>
          <p:spPr bwMode="auto">
            <a:xfrm>
              <a:off x="6083300" y="5364163"/>
              <a:ext cx="11113" cy="85725"/>
            </a:xfrm>
            <a:custGeom>
              <a:avLst/>
              <a:gdLst>
                <a:gd name="T0" fmla="*/ 6 w 6"/>
                <a:gd name="T1" fmla="*/ 57 h 57"/>
                <a:gd name="T2" fmla="*/ 2 w 6"/>
                <a:gd name="T3" fmla="*/ 40 h 57"/>
                <a:gd name="T4" fmla="*/ 0 w 6"/>
                <a:gd name="T5" fmla="*/ 27 h 57"/>
                <a:gd name="T6" fmla="*/ 6 w 6"/>
                <a:gd name="T7" fmla="*/ 19 h 57"/>
                <a:gd name="T8" fmla="*/ 6 w 6"/>
                <a:gd name="T9" fmla="*/ 5 h 57"/>
                <a:gd name="T10" fmla="*/ 4 w 6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80" name="Freeform 164"/>
            <p:cNvSpPr>
              <a:spLocks/>
            </p:cNvSpPr>
            <p:nvPr/>
          </p:nvSpPr>
          <p:spPr bwMode="auto">
            <a:xfrm>
              <a:off x="5965825" y="5449888"/>
              <a:ext cx="188913" cy="539750"/>
            </a:xfrm>
            <a:custGeom>
              <a:avLst/>
              <a:gdLst>
                <a:gd name="T0" fmla="*/ 0 w 104"/>
                <a:gd name="T1" fmla="*/ 367 h 367"/>
                <a:gd name="T2" fmla="*/ 104 w 104"/>
                <a:gd name="T3" fmla="*/ 192 h 367"/>
                <a:gd name="T4" fmla="*/ 48 w 104"/>
                <a:gd name="T5" fmla="*/ 6 h 367"/>
                <a:gd name="T6" fmla="*/ 71 w 104"/>
                <a:gd name="T7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81" name="Freeform 165"/>
            <p:cNvSpPr>
              <a:spLocks/>
            </p:cNvSpPr>
            <p:nvPr/>
          </p:nvSpPr>
          <p:spPr bwMode="auto">
            <a:xfrm>
              <a:off x="5524500" y="5522913"/>
              <a:ext cx="104775" cy="188912"/>
            </a:xfrm>
            <a:custGeom>
              <a:avLst/>
              <a:gdLst>
                <a:gd name="T0" fmla="*/ 56 w 56"/>
                <a:gd name="T1" fmla="*/ 127 h 127"/>
                <a:gd name="T2" fmla="*/ 27 w 56"/>
                <a:gd name="T3" fmla="*/ 75 h 127"/>
                <a:gd name="T4" fmla="*/ 37 w 56"/>
                <a:gd name="T5" fmla="*/ 48 h 127"/>
                <a:gd name="T6" fmla="*/ 0 w 56"/>
                <a:gd name="T7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82" name="Line 166"/>
            <p:cNvSpPr>
              <a:spLocks noChangeShapeType="1"/>
            </p:cNvSpPr>
            <p:nvPr/>
          </p:nvSpPr>
          <p:spPr bwMode="auto">
            <a:xfrm flipH="1">
              <a:off x="6862763" y="5805488"/>
              <a:ext cx="311150" cy="809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83" name="Freeform 167"/>
            <p:cNvSpPr>
              <a:spLocks/>
            </p:cNvSpPr>
            <p:nvPr/>
          </p:nvSpPr>
          <p:spPr bwMode="auto">
            <a:xfrm>
              <a:off x="7720013" y="6145213"/>
              <a:ext cx="339725" cy="323850"/>
            </a:xfrm>
            <a:custGeom>
              <a:avLst/>
              <a:gdLst>
                <a:gd name="T0" fmla="*/ 0 w 188"/>
                <a:gd name="T1" fmla="*/ 0 h 221"/>
                <a:gd name="T2" fmla="*/ 14 w 188"/>
                <a:gd name="T3" fmla="*/ 4 h 221"/>
                <a:gd name="T4" fmla="*/ 23 w 188"/>
                <a:gd name="T5" fmla="*/ 12 h 221"/>
                <a:gd name="T6" fmla="*/ 27 w 188"/>
                <a:gd name="T7" fmla="*/ 14 h 221"/>
                <a:gd name="T8" fmla="*/ 35 w 188"/>
                <a:gd name="T9" fmla="*/ 20 h 221"/>
                <a:gd name="T10" fmla="*/ 35 w 188"/>
                <a:gd name="T11" fmla="*/ 93 h 221"/>
                <a:gd name="T12" fmla="*/ 167 w 188"/>
                <a:gd name="T13" fmla="*/ 150 h 221"/>
                <a:gd name="T14" fmla="*/ 171 w 188"/>
                <a:gd name="T15" fmla="*/ 165 h 221"/>
                <a:gd name="T16" fmla="*/ 188 w 188"/>
                <a:gd name="T1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84" name="Freeform 168"/>
            <p:cNvSpPr>
              <a:spLocks/>
            </p:cNvSpPr>
            <p:nvPr/>
          </p:nvSpPr>
          <p:spPr bwMode="auto">
            <a:xfrm>
              <a:off x="7720013" y="5899150"/>
              <a:ext cx="153987" cy="246063"/>
            </a:xfrm>
            <a:custGeom>
              <a:avLst/>
              <a:gdLst>
                <a:gd name="T0" fmla="*/ 0 w 85"/>
                <a:gd name="T1" fmla="*/ 165 h 165"/>
                <a:gd name="T2" fmla="*/ 52 w 85"/>
                <a:gd name="T3" fmla="*/ 110 h 165"/>
                <a:gd name="T4" fmla="*/ 77 w 85"/>
                <a:gd name="T5" fmla="*/ 69 h 165"/>
                <a:gd name="T6" fmla="*/ 85 w 85"/>
                <a:gd name="T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85" name="Freeform 169"/>
            <p:cNvSpPr>
              <a:spLocks/>
            </p:cNvSpPr>
            <p:nvPr/>
          </p:nvSpPr>
          <p:spPr bwMode="auto">
            <a:xfrm>
              <a:off x="7835900" y="5789613"/>
              <a:ext cx="38100" cy="109537"/>
            </a:xfrm>
            <a:custGeom>
              <a:avLst/>
              <a:gdLst>
                <a:gd name="T0" fmla="*/ 21 w 21"/>
                <a:gd name="T1" fmla="*/ 73 h 73"/>
                <a:gd name="T2" fmla="*/ 0 w 21"/>
                <a:gd name="T3" fmla="*/ 27 h 73"/>
                <a:gd name="T4" fmla="*/ 0 w 21"/>
                <a:gd name="T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86" name="Freeform 170"/>
            <p:cNvSpPr>
              <a:spLocks/>
            </p:cNvSpPr>
            <p:nvPr/>
          </p:nvSpPr>
          <p:spPr bwMode="auto">
            <a:xfrm>
              <a:off x="7534275" y="5816600"/>
              <a:ext cx="57150" cy="33338"/>
            </a:xfrm>
            <a:custGeom>
              <a:avLst/>
              <a:gdLst>
                <a:gd name="T0" fmla="*/ 0 w 30"/>
                <a:gd name="T1" fmla="*/ 0 h 23"/>
                <a:gd name="T2" fmla="*/ 19 w 30"/>
                <a:gd name="T3" fmla="*/ 21 h 23"/>
                <a:gd name="T4" fmla="*/ 25 w 30"/>
                <a:gd name="T5" fmla="*/ 23 h 23"/>
                <a:gd name="T6" fmla="*/ 30 w 30"/>
                <a:gd name="T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87" name="Freeform 171"/>
            <p:cNvSpPr>
              <a:spLocks/>
            </p:cNvSpPr>
            <p:nvPr/>
          </p:nvSpPr>
          <p:spPr bwMode="auto">
            <a:xfrm>
              <a:off x="7591425" y="5830888"/>
              <a:ext cx="282575" cy="74612"/>
            </a:xfrm>
            <a:custGeom>
              <a:avLst/>
              <a:gdLst>
                <a:gd name="T0" fmla="*/ 0 w 158"/>
                <a:gd name="T1" fmla="*/ 14 h 52"/>
                <a:gd name="T2" fmla="*/ 4 w 158"/>
                <a:gd name="T3" fmla="*/ 14 h 52"/>
                <a:gd name="T4" fmla="*/ 10 w 158"/>
                <a:gd name="T5" fmla="*/ 6 h 52"/>
                <a:gd name="T6" fmla="*/ 18 w 158"/>
                <a:gd name="T7" fmla="*/ 0 h 52"/>
                <a:gd name="T8" fmla="*/ 102 w 158"/>
                <a:gd name="T9" fmla="*/ 0 h 52"/>
                <a:gd name="T10" fmla="*/ 102 w 158"/>
                <a:gd name="T11" fmla="*/ 52 h 52"/>
                <a:gd name="T12" fmla="*/ 158 w 15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88" name="Freeform 172"/>
            <p:cNvSpPr>
              <a:spLocks/>
            </p:cNvSpPr>
            <p:nvPr/>
          </p:nvSpPr>
          <p:spPr bwMode="auto">
            <a:xfrm>
              <a:off x="7410450" y="6021388"/>
              <a:ext cx="228600" cy="95250"/>
            </a:xfrm>
            <a:custGeom>
              <a:avLst/>
              <a:gdLst>
                <a:gd name="T0" fmla="*/ 127 w 127"/>
                <a:gd name="T1" fmla="*/ 0 h 63"/>
                <a:gd name="T2" fmla="*/ 83 w 127"/>
                <a:gd name="T3" fmla="*/ 17 h 63"/>
                <a:gd name="T4" fmla="*/ 12 w 127"/>
                <a:gd name="T5" fmla="*/ 17 h 63"/>
                <a:gd name="T6" fmla="*/ 20 w 127"/>
                <a:gd name="T7" fmla="*/ 40 h 63"/>
                <a:gd name="T8" fmla="*/ 23 w 127"/>
                <a:gd name="T9" fmla="*/ 52 h 63"/>
                <a:gd name="T10" fmla="*/ 20 w 127"/>
                <a:gd name="T11" fmla="*/ 57 h 63"/>
                <a:gd name="T12" fmla="*/ 14 w 127"/>
                <a:gd name="T13" fmla="*/ 59 h 63"/>
                <a:gd name="T14" fmla="*/ 0 w 127"/>
                <a:gd name="T1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89" name="Freeform 173"/>
            <p:cNvSpPr>
              <a:spLocks/>
            </p:cNvSpPr>
            <p:nvPr/>
          </p:nvSpPr>
          <p:spPr bwMode="auto">
            <a:xfrm>
              <a:off x="7675563" y="6102350"/>
              <a:ext cx="44450" cy="42863"/>
            </a:xfrm>
            <a:custGeom>
              <a:avLst/>
              <a:gdLst>
                <a:gd name="T0" fmla="*/ 0 w 25"/>
                <a:gd name="T1" fmla="*/ 0 h 26"/>
                <a:gd name="T2" fmla="*/ 4 w 25"/>
                <a:gd name="T3" fmla="*/ 7 h 26"/>
                <a:gd name="T4" fmla="*/ 6 w 25"/>
                <a:gd name="T5" fmla="*/ 17 h 26"/>
                <a:gd name="T6" fmla="*/ 25 w 2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0" name="Freeform 174"/>
            <p:cNvSpPr>
              <a:spLocks/>
            </p:cNvSpPr>
            <p:nvPr/>
          </p:nvSpPr>
          <p:spPr bwMode="auto">
            <a:xfrm>
              <a:off x="7639050" y="6021388"/>
              <a:ext cx="36513" cy="80962"/>
            </a:xfrm>
            <a:custGeom>
              <a:avLst/>
              <a:gdLst>
                <a:gd name="T0" fmla="*/ 0 w 19"/>
                <a:gd name="T1" fmla="*/ 0 h 54"/>
                <a:gd name="T2" fmla="*/ 4 w 19"/>
                <a:gd name="T3" fmla="*/ 13 h 54"/>
                <a:gd name="T4" fmla="*/ 10 w 19"/>
                <a:gd name="T5" fmla="*/ 27 h 54"/>
                <a:gd name="T6" fmla="*/ 14 w 19"/>
                <a:gd name="T7" fmla="*/ 32 h 54"/>
                <a:gd name="T8" fmla="*/ 14 w 19"/>
                <a:gd name="T9" fmla="*/ 44 h 54"/>
                <a:gd name="T10" fmla="*/ 19 w 19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1" name="Freeform 175"/>
            <p:cNvSpPr>
              <a:spLocks/>
            </p:cNvSpPr>
            <p:nvPr/>
          </p:nvSpPr>
          <p:spPr bwMode="auto">
            <a:xfrm>
              <a:off x="7545388" y="5849938"/>
              <a:ext cx="93662" cy="171450"/>
            </a:xfrm>
            <a:custGeom>
              <a:avLst/>
              <a:gdLst>
                <a:gd name="T0" fmla="*/ 25 w 54"/>
                <a:gd name="T1" fmla="*/ 0 h 117"/>
                <a:gd name="T2" fmla="*/ 18 w 54"/>
                <a:gd name="T3" fmla="*/ 7 h 117"/>
                <a:gd name="T4" fmla="*/ 6 w 54"/>
                <a:gd name="T5" fmla="*/ 27 h 117"/>
                <a:gd name="T6" fmla="*/ 0 w 54"/>
                <a:gd name="T7" fmla="*/ 46 h 117"/>
                <a:gd name="T8" fmla="*/ 8 w 54"/>
                <a:gd name="T9" fmla="*/ 73 h 117"/>
                <a:gd name="T10" fmla="*/ 14 w 54"/>
                <a:gd name="T11" fmla="*/ 84 h 117"/>
                <a:gd name="T12" fmla="*/ 22 w 54"/>
                <a:gd name="T13" fmla="*/ 98 h 117"/>
                <a:gd name="T14" fmla="*/ 27 w 54"/>
                <a:gd name="T15" fmla="*/ 109 h 117"/>
                <a:gd name="T16" fmla="*/ 35 w 54"/>
                <a:gd name="T17" fmla="*/ 113 h 117"/>
                <a:gd name="T18" fmla="*/ 43 w 54"/>
                <a:gd name="T19" fmla="*/ 109 h 117"/>
                <a:gd name="T20" fmla="*/ 50 w 54"/>
                <a:gd name="T21" fmla="*/ 111 h 117"/>
                <a:gd name="T22" fmla="*/ 54 w 54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2" name="Line 176"/>
            <p:cNvSpPr>
              <a:spLocks noChangeShapeType="1"/>
            </p:cNvSpPr>
            <p:nvPr/>
          </p:nvSpPr>
          <p:spPr bwMode="auto">
            <a:xfrm flipV="1">
              <a:off x="7569200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3" name="Line 177"/>
            <p:cNvSpPr>
              <a:spLocks noChangeShapeType="1"/>
            </p:cNvSpPr>
            <p:nvPr/>
          </p:nvSpPr>
          <p:spPr bwMode="auto">
            <a:xfrm>
              <a:off x="7569200" y="6273800"/>
              <a:ext cx="1111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4" name="Line 178"/>
            <p:cNvSpPr>
              <a:spLocks noChangeShapeType="1"/>
            </p:cNvSpPr>
            <p:nvPr/>
          </p:nvSpPr>
          <p:spPr bwMode="auto">
            <a:xfrm>
              <a:off x="7580313" y="6273800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5" name="Line 179"/>
            <p:cNvSpPr>
              <a:spLocks noChangeShapeType="1"/>
            </p:cNvSpPr>
            <p:nvPr/>
          </p:nvSpPr>
          <p:spPr bwMode="auto">
            <a:xfrm flipH="1">
              <a:off x="7569200" y="6283325"/>
              <a:ext cx="11113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6" name="Freeform 180"/>
            <p:cNvSpPr>
              <a:spLocks/>
            </p:cNvSpPr>
            <p:nvPr/>
          </p:nvSpPr>
          <p:spPr bwMode="auto">
            <a:xfrm>
              <a:off x="7380288" y="5632450"/>
              <a:ext cx="100012" cy="74613"/>
            </a:xfrm>
            <a:custGeom>
              <a:avLst/>
              <a:gdLst>
                <a:gd name="T0" fmla="*/ 0 w 56"/>
                <a:gd name="T1" fmla="*/ 48 h 48"/>
                <a:gd name="T2" fmla="*/ 8 w 56"/>
                <a:gd name="T3" fmla="*/ 36 h 48"/>
                <a:gd name="T4" fmla="*/ 19 w 56"/>
                <a:gd name="T5" fmla="*/ 38 h 48"/>
                <a:gd name="T6" fmla="*/ 21 w 56"/>
                <a:gd name="T7" fmla="*/ 29 h 48"/>
                <a:gd name="T8" fmla="*/ 56 w 56"/>
                <a:gd name="T9" fmla="*/ 17 h 48"/>
                <a:gd name="T10" fmla="*/ 56 w 56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7" name="Freeform 181"/>
            <p:cNvSpPr>
              <a:spLocks/>
            </p:cNvSpPr>
            <p:nvPr/>
          </p:nvSpPr>
          <p:spPr bwMode="auto">
            <a:xfrm>
              <a:off x="7240588" y="5699125"/>
              <a:ext cx="139700" cy="15875"/>
            </a:xfrm>
            <a:custGeom>
              <a:avLst/>
              <a:gdLst>
                <a:gd name="T0" fmla="*/ 0 w 78"/>
                <a:gd name="T1" fmla="*/ 0 h 12"/>
                <a:gd name="T2" fmla="*/ 36 w 78"/>
                <a:gd name="T3" fmla="*/ 12 h 12"/>
                <a:gd name="T4" fmla="*/ 78 w 78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8" name="Freeform 182"/>
            <p:cNvSpPr>
              <a:spLocks/>
            </p:cNvSpPr>
            <p:nvPr/>
          </p:nvSpPr>
          <p:spPr bwMode="auto">
            <a:xfrm>
              <a:off x="7173913" y="5670550"/>
              <a:ext cx="66675" cy="28575"/>
            </a:xfrm>
            <a:custGeom>
              <a:avLst/>
              <a:gdLst>
                <a:gd name="T0" fmla="*/ 35 w 35"/>
                <a:gd name="T1" fmla="*/ 21 h 21"/>
                <a:gd name="T2" fmla="*/ 35 w 35"/>
                <a:gd name="T3" fmla="*/ 6 h 21"/>
                <a:gd name="T4" fmla="*/ 0 w 35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199" name="Freeform 183"/>
            <p:cNvSpPr>
              <a:spLocks/>
            </p:cNvSpPr>
            <p:nvPr/>
          </p:nvSpPr>
          <p:spPr bwMode="auto">
            <a:xfrm>
              <a:off x="7278688" y="5816600"/>
              <a:ext cx="255587" cy="82550"/>
            </a:xfrm>
            <a:custGeom>
              <a:avLst/>
              <a:gdLst>
                <a:gd name="T0" fmla="*/ 142 w 142"/>
                <a:gd name="T1" fmla="*/ 0 h 55"/>
                <a:gd name="T2" fmla="*/ 82 w 142"/>
                <a:gd name="T3" fmla="*/ 36 h 55"/>
                <a:gd name="T4" fmla="*/ 0 w 142"/>
                <a:gd name="T5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0" name="Freeform 184"/>
            <p:cNvSpPr>
              <a:spLocks/>
            </p:cNvSpPr>
            <p:nvPr/>
          </p:nvSpPr>
          <p:spPr bwMode="auto">
            <a:xfrm>
              <a:off x="7380288" y="5700713"/>
              <a:ext cx="153987" cy="115887"/>
            </a:xfrm>
            <a:custGeom>
              <a:avLst/>
              <a:gdLst>
                <a:gd name="T0" fmla="*/ 0 w 85"/>
                <a:gd name="T1" fmla="*/ 2 h 77"/>
                <a:gd name="T2" fmla="*/ 14 w 85"/>
                <a:gd name="T3" fmla="*/ 0 h 77"/>
                <a:gd name="T4" fmla="*/ 85 w 85"/>
                <a:gd name="T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1" name="Freeform 185"/>
            <p:cNvSpPr>
              <a:spLocks/>
            </p:cNvSpPr>
            <p:nvPr/>
          </p:nvSpPr>
          <p:spPr bwMode="auto">
            <a:xfrm>
              <a:off x="7232650" y="5699125"/>
              <a:ext cx="46038" cy="200025"/>
            </a:xfrm>
            <a:custGeom>
              <a:avLst/>
              <a:gdLst>
                <a:gd name="T0" fmla="*/ 25 w 25"/>
                <a:gd name="T1" fmla="*/ 134 h 134"/>
                <a:gd name="T2" fmla="*/ 15 w 25"/>
                <a:gd name="T3" fmla="*/ 102 h 134"/>
                <a:gd name="T4" fmla="*/ 5 w 25"/>
                <a:gd name="T5" fmla="*/ 90 h 134"/>
                <a:gd name="T6" fmla="*/ 4 w 25"/>
                <a:gd name="T7" fmla="*/ 83 h 134"/>
                <a:gd name="T8" fmla="*/ 2 w 25"/>
                <a:gd name="T9" fmla="*/ 81 h 134"/>
                <a:gd name="T10" fmla="*/ 0 w 25"/>
                <a:gd name="T11" fmla="*/ 67 h 134"/>
                <a:gd name="T12" fmla="*/ 2 w 25"/>
                <a:gd name="T13" fmla="*/ 58 h 134"/>
                <a:gd name="T14" fmla="*/ 4 w 25"/>
                <a:gd name="T15" fmla="*/ 52 h 134"/>
                <a:gd name="T16" fmla="*/ 5 w 25"/>
                <a:gd name="T17" fmla="*/ 46 h 134"/>
                <a:gd name="T18" fmla="*/ 9 w 25"/>
                <a:gd name="T19" fmla="*/ 44 h 134"/>
                <a:gd name="T20" fmla="*/ 17 w 25"/>
                <a:gd name="T21" fmla="*/ 42 h 134"/>
                <a:gd name="T22" fmla="*/ 21 w 25"/>
                <a:gd name="T23" fmla="*/ 38 h 134"/>
                <a:gd name="T24" fmla="*/ 17 w 25"/>
                <a:gd name="T25" fmla="*/ 23 h 134"/>
                <a:gd name="T26" fmla="*/ 9 w 25"/>
                <a:gd name="T27" fmla="*/ 12 h 134"/>
                <a:gd name="T28" fmla="*/ 4 w 25"/>
                <a:gd name="T2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2" name="Freeform 186"/>
            <p:cNvSpPr>
              <a:spLocks/>
            </p:cNvSpPr>
            <p:nvPr/>
          </p:nvSpPr>
          <p:spPr bwMode="auto">
            <a:xfrm>
              <a:off x="7142163" y="5670550"/>
              <a:ext cx="31750" cy="134938"/>
            </a:xfrm>
            <a:custGeom>
              <a:avLst/>
              <a:gdLst>
                <a:gd name="T0" fmla="*/ 19 w 19"/>
                <a:gd name="T1" fmla="*/ 0 h 92"/>
                <a:gd name="T2" fmla="*/ 17 w 19"/>
                <a:gd name="T3" fmla="*/ 10 h 92"/>
                <a:gd name="T4" fmla="*/ 15 w 19"/>
                <a:gd name="T5" fmla="*/ 17 h 92"/>
                <a:gd name="T6" fmla="*/ 9 w 19"/>
                <a:gd name="T7" fmla="*/ 27 h 92"/>
                <a:gd name="T8" fmla="*/ 6 w 19"/>
                <a:gd name="T9" fmla="*/ 38 h 92"/>
                <a:gd name="T10" fmla="*/ 0 w 19"/>
                <a:gd name="T11" fmla="*/ 48 h 92"/>
                <a:gd name="T12" fmla="*/ 2 w 19"/>
                <a:gd name="T13" fmla="*/ 58 h 92"/>
                <a:gd name="T14" fmla="*/ 7 w 19"/>
                <a:gd name="T15" fmla="*/ 67 h 92"/>
                <a:gd name="T16" fmla="*/ 11 w 19"/>
                <a:gd name="T17" fmla="*/ 81 h 92"/>
                <a:gd name="T18" fmla="*/ 19 w 19"/>
                <a:gd name="T1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3" name="Line 187"/>
            <p:cNvSpPr>
              <a:spLocks noChangeShapeType="1"/>
            </p:cNvSpPr>
            <p:nvPr/>
          </p:nvSpPr>
          <p:spPr bwMode="auto">
            <a:xfrm flipV="1">
              <a:off x="7219950" y="5727700"/>
              <a:ext cx="6350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4" name="Line 188"/>
            <p:cNvSpPr>
              <a:spLocks noChangeShapeType="1"/>
            </p:cNvSpPr>
            <p:nvPr/>
          </p:nvSpPr>
          <p:spPr bwMode="auto">
            <a:xfrm>
              <a:off x="7219950" y="5727700"/>
              <a:ext cx="2063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5" name="Line 189"/>
            <p:cNvSpPr>
              <a:spLocks noChangeShapeType="1"/>
            </p:cNvSpPr>
            <p:nvPr/>
          </p:nvSpPr>
          <p:spPr bwMode="auto">
            <a:xfrm>
              <a:off x="7240588" y="5727700"/>
              <a:ext cx="3175" cy="111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6" name="Line 190"/>
            <p:cNvSpPr>
              <a:spLocks noChangeShapeType="1"/>
            </p:cNvSpPr>
            <p:nvPr/>
          </p:nvSpPr>
          <p:spPr bwMode="auto">
            <a:xfrm flipH="1">
              <a:off x="7219950" y="5738813"/>
              <a:ext cx="20638" cy="1111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7" name="Line 191"/>
            <p:cNvSpPr>
              <a:spLocks noChangeShapeType="1"/>
            </p:cNvSpPr>
            <p:nvPr/>
          </p:nvSpPr>
          <p:spPr bwMode="auto">
            <a:xfrm flipV="1">
              <a:off x="7219950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8" name="Line 192"/>
            <p:cNvSpPr>
              <a:spLocks noChangeShapeType="1"/>
            </p:cNvSpPr>
            <p:nvPr/>
          </p:nvSpPr>
          <p:spPr bwMode="auto">
            <a:xfrm>
              <a:off x="7219950" y="5619750"/>
              <a:ext cx="2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09" name="Line 193"/>
            <p:cNvSpPr>
              <a:spLocks noChangeShapeType="1"/>
            </p:cNvSpPr>
            <p:nvPr/>
          </p:nvSpPr>
          <p:spPr bwMode="auto">
            <a:xfrm>
              <a:off x="7240588" y="5619750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10" name="Line 194"/>
            <p:cNvSpPr>
              <a:spLocks noChangeShapeType="1"/>
            </p:cNvSpPr>
            <p:nvPr/>
          </p:nvSpPr>
          <p:spPr bwMode="auto">
            <a:xfrm flipH="1">
              <a:off x="7219950" y="5632450"/>
              <a:ext cx="2063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11" name="Line 195"/>
            <p:cNvSpPr>
              <a:spLocks noChangeShapeType="1"/>
            </p:cNvSpPr>
            <p:nvPr/>
          </p:nvSpPr>
          <p:spPr bwMode="auto">
            <a:xfrm flipV="1">
              <a:off x="773271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12" name="Line 196"/>
            <p:cNvSpPr>
              <a:spLocks noChangeShapeType="1"/>
            </p:cNvSpPr>
            <p:nvPr/>
          </p:nvSpPr>
          <p:spPr bwMode="auto">
            <a:xfrm>
              <a:off x="7732713" y="5975350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13" name="Line 197"/>
            <p:cNvSpPr>
              <a:spLocks noChangeShapeType="1"/>
            </p:cNvSpPr>
            <p:nvPr/>
          </p:nvSpPr>
          <p:spPr bwMode="auto">
            <a:xfrm>
              <a:off x="7751763" y="5975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14" name="Line 198"/>
            <p:cNvSpPr>
              <a:spLocks noChangeShapeType="1"/>
            </p:cNvSpPr>
            <p:nvPr/>
          </p:nvSpPr>
          <p:spPr bwMode="auto">
            <a:xfrm flipH="1">
              <a:off x="7732713" y="5989638"/>
              <a:ext cx="190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15" name="Line 199"/>
            <p:cNvSpPr>
              <a:spLocks noChangeShapeType="1"/>
            </p:cNvSpPr>
            <p:nvPr/>
          </p:nvSpPr>
          <p:spPr bwMode="auto">
            <a:xfrm flipV="1">
              <a:off x="7370763" y="5719763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16" name="Line 200"/>
            <p:cNvSpPr>
              <a:spLocks noChangeShapeType="1"/>
            </p:cNvSpPr>
            <p:nvPr/>
          </p:nvSpPr>
          <p:spPr bwMode="auto">
            <a:xfrm>
              <a:off x="7370763" y="571976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17" name="Line 201"/>
            <p:cNvSpPr>
              <a:spLocks noChangeShapeType="1"/>
            </p:cNvSpPr>
            <p:nvPr/>
          </p:nvSpPr>
          <p:spPr bwMode="auto">
            <a:xfrm>
              <a:off x="7388225" y="5719763"/>
              <a:ext cx="3175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18" name="Line 202"/>
            <p:cNvSpPr>
              <a:spLocks noChangeShapeType="1"/>
            </p:cNvSpPr>
            <p:nvPr/>
          </p:nvSpPr>
          <p:spPr bwMode="auto">
            <a:xfrm flipH="1">
              <a:off x="7370763" y="5734050"/>
              <a:ext cx="174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19" name="Line 203"/>
            <p:cNvSpPr>
              <a:spLocks noChangeShapeType="1"/>
            </p:cNvSpPr>
            <p:nvPr/>
          </p:nvSpPr>
          <p:spPr bwMode="auto">
            <a:xfrm flipV="1">
              <a:off x="7540625" y="5710238"/>
              <a:ext cx="3175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20" name="Line 204"/>
            <p:cNvSpPr>
              <a:spLocks noChangeShapeType="1"/>
            </p:cNvSpPr>
            <p:nvPr/>
          </p:nvSpPr>
          <p:spPr bwMode="auto">
            <a:xfrm>
              <a:off x="7540625" y="5710238"/>
              <a:ext cx="19050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21" name="Line 205"/>
            <p:cNvSpPr>
              <a:spLocks noChangeShapeType="1"/>
            </p:cNvSpPr>
            <p:nvPr/>
          </p:nvSpPr>
          <p:spPr bwMode="auto">
            <a:xfrm>
              <a:off x="7559675" y="5710238"/>
              <a:ext cx="0" cy="95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22" name="Line 206"/>
            <p:cNvSpPr>
              <a:spLocks noChangeShapeType="1"/>
            </p:cNvSpPr>
            <p:nvPr/>
          </p:nvSpPr>
          <p:spPr bwMode="auto">
            <a:xfrm flipH="1">
              <a:off x="7540625" y="5719763"/>
              <a:ext cx="19050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23" name="Line 207"/>
            <p:cNvSpPr>
              <a:spLocks noChangeShapeType="1"/>
            </p:cNvSpPr>
            <p:nvPr/>
          </p:nvSpPr>
          <p:spPr bwMode="auto">
            <a:xfrm flipV="1">
              <a:off x="7835900" y="5753100"/>
              <a:ext cx="119063" cy="365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24" name="Freeform 208"/>
            <p:cNvSpPr>
              <a:spLocks/>
            </p:cNvSpPr>
            <p:nvPr/>
          </p:nvSpPr>
          <p:spPr bwMode="auto">
            <a:xfrm>
              <a:off x="7835900" y="5753100"/>
              <a:ext cx="266700" cy="36513"/>
            </a:xfrm>
            <a:custGeom>
              <a:avLst/>
              <a:gdLst>
                <a:gd name="T0" fmla="*/ 147 w 147"/>
                <a:gd name="T1" fmla="*/ 0 h 26"/>
                <a:gd name="T2" fmla="*/ 97 w 147"/>
                <a:gd name="T3" fmla="*/ 13 h 26"/>
                <a:gd name="T4" fmla="*/ 65 w 147"/>
                <a:gd name="T5" fmla="*/ 0 h 26"/>
                <a:gd name="T6" fmla="*/ 0 w 147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25" name="Freeform 209"/>
            <p:cNvSpPr>
              <a:spLocks/>
            </p:cNvSpPr>
            <p:nvPr/>
          </p:nvSpPr>
          <p:spPr bwMode="auto">
            <a:xfrm>
              <a:off x="6623050" y="5110163"/>
              <a:ext cx="512763" cy="254000"/>
            </a:xfrm>
            <a:custGeom>
              <a:avLst/>
              <a:gdLst>
                <a:gd name="T0" fmla="*/ 0 w 284"/>
                <a:gd name="T1" fmla="*/ 38 h 173"/>
                <a:gd name="T2" fmla="*/ 148 w 284"/>
                <a:gd name="T3" fmla="*/ 0 h 173"/>
                <a:gd name="T4" fmla="*/ 184 w 284"/>
                <a:gd name="T5" fmla="*/ 67 h 173"/>
                <a:gd name="T6" fmla="*/ 247 w 284"/>
                <a:gd name="T7" fmla="*/ 86 h 173"/>
                <a:gd name="T8" fmla="*/ 284 w 284"/>
                <a:gd name="T9" fmla="*/ 1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26" name="Freeform 210"/>
            <p:cNvSpPr>
              <a:spLocks/>
            </p:cNvSpPr>
            <p:nvPr/>
          </p:nvSpPr>
          <p:spPr bwMode="auto">
            <a:xfrm>
              <a:off x="6508750" y="4183063"/>
              <a:ext cx="211138" cy="428625"/>
            </a:xfrm>
            <a:custGeom>
              <a:avLst/>
              <a:gdLst>
                <a:gd name="T0" fmla="*/ 0 w 115"/>
                <a:gd name="T1" fmla="*/ 288 h 288"/>
                <a:gd name="T2" fmla="*/ 26 w 115"/>
                <a:gd name="T3" fmla="*/ 223 h 288"/>
                <a:gd name="T4" fmla="*/ 92 w 115"/>
                <a:gd name="T5" fmla="*/ 204 h 288"/>
                <a:gd name="T6" fmla="*/ 71 w 115"/>
                <a:gd name="T7" fmla="*/ 98 h 288"/>
                <a:gd name="T8" fmla="*/ 92 w 115"/>
                <a:gd name="T9" fmla="*/ 83 h 288"/>
                <a:gd name="T10" fmla="*/ 74 w 115"/>
                <a:gd name="T11" fmla="*/ 46 h 288"/>
                <a:gd name="T12" fmla="*/ 115 w 115"/>
                <a:gd name="T13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27" name="Freeform 211"/>
            <p:cNvSpPr>
              <a:spLocks/>
            </p:cNvSpPr>
            <p:nvPr/>
          </p:nvSpPr>
          <p:spPr bwMode="auto">
            <a:xfrm>
              <a:off x="6078538" y="5051425"/>
              <a:ext cx="171450" cy="312738"/>
            </a:xfrm>
            <a:custGeom>
              <a:avLst/>
              <a:gdLst>
                <a:gd name="T0" fmla="*/ 85 w 96"/>
                <a:gd name="T1" fmla="*/ 0 h 215"/>
                <a:gd name="T2" fmla="*/ 96 w 96"/>
                <a:gd name="T3" fmla="*/ 34 h 215"/>
                <a:gd name="T4" fmla="*/ 50 w 96"/>
                <a:gd name="T5" fmla="*/ 125 h 215"/>
                <a:gd name="T6" fmla="*/ 27 w 96"/>
                <a:gd name="T7" fmla="*/ 125 h 215"/>
                <a:gd name="T8" fmla="*/ 0 w 96"/>
                <a:gd name="T9" fmla="*/ 190 h 215"/>
                <a:gd name="T10" fmla="*/ 6 w 96"/>
                <a:gd name="T11" fmla="*/ 207 h 215"/>
                <a:gd name="T12" fmla="*/ 8 w 96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28" name="Freeform 212"/>
            <p:cNvSpPr>
              <a:spLocks/>
            </p:cNvSpPr>
            <p:nvPr/>
          </p:nvSpPr>
          <p:spPr bwMode="auto">
            <a:xfrm>
              <a:off x="6140450" y="4533900"/>
              <a:ext cx="109538" cy="517525"/>
            </a:xfrm>
            <a:custGeom>
              <a:avLst/>
              <a:gdLst>
                <a:gd name="T0" fmla="*/ 52 w 63"/>
                <a:gd name="T1" fmla="*/ 346 h 346"/>
                <a:gd name="T2" fmla="*/ 63 w 63"/>
                <a:gd name="T3" fmla="*/ 292 h 346"/>
                <a:gd name="T4" fmla="*/ 54 w 63"/>
                <a:gd name="T5" fmla="*/ 231 h 346"/>
                <a:gd name="T6" fmla="*/ 35 w 63"/>
                <a:gd name="T7" fmla="*/ 231 h 346"/>
                <a:gd name="T8" fmla="*/ 0 w 63"/>
                <a:gd name="T9" fmla="*/ 115 h 346"/>
                <a:gd name="T10" fmla="*/ 2 w 63"/>
                <a:gd name="T11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29" name="Line 213"/>
            <p:cNvSpPr>
              <a:spLocks noChangeShapeType="1"/>
            </p:cNvSpPr>
            <p:nvPr/>
          </p:nvSpPr>
          <p:spPr bwMode="auto">
            <a:xfrm flipV="1">
              <a:off x="6142038" y="4494213"/>
              <a:ext cx="171450" cy="396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30" name="Line 214"/>
            <p:cNvSpPr>
              <a:spLocks noChangeShapeType="1"/>
            </p:cNvSpPr>
            <p:nvPr/>
          </p:nvSpPr>
          <p:spPr bwMode="auto">
            <a:xfrm>
              <a:off x="6313488" y="4494213"/>
              <a:ext cx="195262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31" name="Freeform 215"/>
            <p:cNvSpPr>
              <a:spLocks/>
            </p:cNvSpPr>
            <p:nvPr/>
          </p:nvSpPr>
          <p:spPr bwMode="auto">
            <a:xfrm>
              <a:off x="5711825" y="4519613"/>
              <a:ext cx="430213" cy="225425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32" name="Line 216"/>
            <p:cNvSpPr>
              <a:spLocks noChangeShapeType="1"/>
            </p:cNvSpPr>
            <p:nvPr/>
          </p:nvSpPr>
          <p:spPr bwMode="auto">
            <a:xfrm flipH="1">
              <a:off x="5529263" y="4745038"/>
              <a:ext cx="182562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33" name="Freeform 217"/>
            <p:cNvSpPr>
              <a:spLocks/>
            </p:cNvSpPr>
            <p:nvPr/>
          </p:nvSpPr>
          <p:spPr bwMode="auto">
            <a:xfrm>
              <a:off x="5499100" y="4745038"/>
              <a:ext cx="233363" cy="342900"/>
            </a:xfrm>
            <a:custGeom>
              <a:avLst/>
              <a:gdLst>
                <a:gd name="T0" fmla="*/ 19 w 132"/>
                <a:gd name="T1" fmla="*/ 0 h 231"/>
                <a:gd name="T2" fmla="*/ 2 w 132"/>
                <a:gd name="T3" fmla="*/ 69 h 231"/>
                <a:gd name="T4" fmla="*/ 0 w 132"/>
                <a:gd name="T5" fmla="*/ 77 h 231"/>
                <a:gd name="T6" fmla="*/ 63 w 132"/>
                <a:gd name="T7" fmla="*/ 177 h 231"/>
                <a:gd name="T8" fmla="*/ 29 w 132"/>
                <a:gd name="T9" fmla="*/ 206 h 231"/>
                <a:gd name="T10" fmla="*/ 42 w 132"/>
                <a:gd name="T11" fmla="*/ 231 h 231"/>
                <a:gd name="T12" fmla="*/ 132 w 132"/>
                <a:gd name="T13" fmla="*/ 21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34" name="Freeform 218"/>
            <p:cNvSpPr>
              <a:spLocks/>
            </p:cNvSpPr>
            <p:nvPr/>
          </p:nvSpPr>
          <p:spPr bwMode="auto">
            <a:xfrm>
              <a:off x="5732463" y="5019675"/>
              <a:ext cx="415925" cy="38100"/>
            </a:xfrm>
            <a:custGeom>
              <a:avLst/>
              <a:gdLst>
                <a:gd name="T0" fmla="*/ 0 w 227"/>
                <a:gd name="T1" fmla="*/ 26 h 26"/>
                <a:gd name="T2" fmla="*/ 125 w 227"/>
                <a:gd name="T3" fmla="*/ 0 h 26"/>
                <a:gd name="T4" fmla="*/ 129 w 227"/>
                <a:gd name="T5" fmla="*/ 7 h 26"/>
                <a:gd name="T6" fmla="*/ 150 w 227"/>
                <a:gd name="T7" fmla="*/ 15 h 26"/>
                <a:gd name="T8" fmla="*/ 179 w 227"/>
                <a:gd name="T9" fmla="*/ 13 h 26"/>
                <a:gd name="T10" fmla="*/ 190 w 227"/>
                <a:gd name="T11" fmla="*/ 23 h 26"/>
                <a:gd name="T12" fmla="*/ 208 w 227"/>
                <a:gd name="T13" fmla="*/ 23 h 26"/>
                <a:gd name="T14" fmla="*/ 227 w 227"/>
                <a:gd name="T15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35" name="Line 219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36" name="Freeform 220"/>
            <p:cNvSpPr>
              <a:spLocks/>
            </p:cNvSpPr>
            <p:nvPr/>
          </p:nvSpPr>
          <p:spPr bwMode="auto">
            <a:xfrm>
              <a:off x="5711825" y="4745038"/>
              <a:ext cx="436563" cy="306387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37" name="Freeform 221"/>
            <p:cNvSpPr>
              <a:spLocks/>
            </p:cNvSpPr>
            <p:nvPr/>
          </p:nvSpPr>
          <p:spPr bwMode="auto">
            <a:xfrm>
              <a:off x="5562600" y="5354638"/>
              <a:ext cx="530225" cy="220662"/>
            </a:xfrm>
            <a:custGeom>
              <a:avLst/>
              <a:gdLst>
                <a:gd name="T0" fmla="*/ 0 w 295"/>
                <a:gd name="T1" fmla="*/ 77 h 146"/>
                <a:gd name="T2" fmla="*/ 17 w 295"/>
                <a:gd name="T3" fmla="*/ 102 h 146"/>
                <a:gd name="T4" fmla="*/ 40 w 295"/>
                <a:gd name="T5" fmla="*/ 92 h 146"/>
                <a:gd name="T6" fmla="*/ 48 w 295"/>
                <a:gd name="T7" fmla="*/ 94 h 146"/>
                <a:gd name="T8" fmla="*/ 55 w 295"/>
                <a:gd name="T9" fmla="*/ 102 h 146"/>
                <a:gd name="T10" fmla="*/ 67 w 295"/>
                <a:gd name="T11" fmla="*/ 103 h 146"/>
                <a:gd name="T12" fmla="*/ 82 w 295"/>
                <a:gd name="T13" fmla="*/ 100 h 146"/>
                <a:gd name="T14" fmla="*/ 97 w 295"/>
                <a:gd name="T15" fmla="*/ 103 h 146"/>
                <a:gd name="T16" fmla="*/ 105 w 295"/>
                <a:gd name="T17" fmla="*/ 113 h 146"/>
                <a:gd name="T18" fmla="*/ 126 w 295"/>
                <a:gd name="T19" fmla="*/ 144 h 146"/>
                <a:gd name="T20" fmla="*/ 132 w 295"/>
                <a:gd name="T21" fmla="*/ 146 h 146"/>
                <a:gd name="T22" fmla="*/ 142 w 295"/>
                <a:gd name="T23" fmla="*/ 146 h 146"/>
                <a:gd name="T24" fmla="*/ 215 w 295"/>
                <a:gd name="T25" fmla="*/ 96 h 146"/>
                <a:gd name="T26" fmla="*/ 226 w 295"/>
                <a:gd name="T27" fmla="*/ 88 h 146"/>
                <a:gd name="T28" fmla="*/ 192 w 295"/>
                <a:gd name="T29" fmla="*/ 17 h 146"/>
                <a:gd name="T30" fmla="*/ 203 w 295"/>
                <a:gd name="T31" fmla="*/ 0 h 146"/>
                <a:gd name="T32" fmla="*/ 295 w 295"/>
                <a:gd name="T33" fmla="*/ 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38" name="Line 222"/>
            <p:cNvSpPr>
              <a:spLocks noChangeShapeType="1"/>
            </p:cNvSpPr>
            <p:nvPr/>
          </p:nvSpPr>
          <p:spPr bwMode="auto">
            <a:xfrm flipV="1">
              <a:off x="5472113" y="5573713"/>
              <a:ext cx="0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39" name="Line 223"/>
            <p:cNvSpPr>
              <a:spLocks noChangeShapeType="1"/>
            </p:cNvSpPr>
            <p:nvPr/>
          </p:nvSpPr>
          <p:spPr bwMode="auto">
            <a:xfrm>
              <a:off x="5472113" y="5573713"/>
              <a:ext cx="952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40" name="Line 224"/>
            <p:cNvSpPr>
              <a:spLocks noChangeShapeType="1"/>
            </p:cNvSpPr>
            <p:nvPr/>
          </p:nvSpPr>
          <p:spPr bwMode="auto">
            <a:xfrm>
              <a:off x="5481638" y="5573713"/>
              <a:ext cx="31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41" name="Line 225"/>
            <p:cNvSpPr>
              <a:spLocks noChangeShapeType="1"/>
            </p:cNvSpPr>
            <p:nvPr/>
          </p:nvSpPr>
          <p:spPr bwMode="auto">
            <a:xfrm flipH="1">
              <a:off x="5472113" y="5581650"/>
              <a:ext cx="9525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42" name="Line 226"/>
            <p:cNvSpPr>
              <a:spLocks noChangeShapeType="1"/>
            </p:cNvSpPr>
            <p:nvPr/>
          </p:nvSpPr>
          <p:spPr bwMode="auto">
            <a:xfrm flipV="1">
              <a:off x="5818188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43" name="Line 227"/>
            <p:cNvSpPr>
              <a:spLocks noChangeShapeType="1"/>
            </p:cNvSpPr>
            <p:nvPr/>
          </p:nvSpPr>
          <p:spPr bwMode="auto">
            <a:xfrm>
              <a:off x="5818188" y="52355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44" name="Line 228"/>
            <p:cNvSpPr>
              <a:spLocks noChangeShapeType="1"/>
            </p:cNvSpPr>
            <p:nvPr/>
          </p:nvSpPr>
          <p:spPr bwMode="auto">
            <a:xfrm>
              <a:off x="5834063" y="5235575"/>
              <a:ext cx="0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45" name="Line 229"/>
            <p:cNvSpPr>
              <a:spLocks noChangeShapeType="1"/>
            </p:cNvSpPr>
            <p:nvPr/>
          </p:nvSpPr>
          <p:spPr bwMode="auto">
            <a:xfrm flipH="1">
              <a:off x="5818188" y="5240338"/>
              <a:ext cx="15875" cy="79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46" name="Line 230"/>
            <p:cNvSpPr>
              <a:spLocks noChangeShapeType="1"/>
            </p:cNvSpPr>
            <p:nvPr/>
          </p:nvSpPr>
          <p:spPr bwMode="auto">
            <a:xfrm flipV="1">
              <a:off x="5783263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47" name="Line 231"/>
            <p:cNvSpPr>
              <a:spLocks noChangeShapeType="1"/>
            </p:cNvSpPr>
            <p:nvPr/>
          </p:nvSpPr>
          <p:spPr bwMode="auto">
            <a:xfrm>
              <a:off x="5783263" y="4956175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48" name="Line 232"/>
            <p:cNvSpPr>
              <a:spLocks noChangeShapeType="1"/>
            </p:cNvSpPr>
            <p:nvPr/>
          </p:nvSpPr>
          <p:spPr bwMode="auto">
            <a:xfrm>
              <a:off x="5800725" y="4956175"/>
              <a:ext cx="0" cy="127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49" name="Line 233"/>
            <p:cNvSpPr>
              <a:spLocks noChangeShapeType="1"/>
            </p:cNvSpPr>
            <p:nvPr/>
          </p:nvSpPr>
          <p:spPr bwMode="auto">
            <a:xfrm flipH="1">
              <a:off x="5783263" y="4968875"/>
              <a:ext cx="17462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0" name="Line 234"/>
            <p:cNvSpPr>
              <a:spLocks noChangeShapeType="1"/>
            </p:cNvSpPr>
            <p:nvPr/>
          </p:nvSpPr>
          <p:spPr bwMode="auto">
            <a:xfrm flipV="1">
              <a:off x="5881688" y="4694238"/>
              <a:ext cx="0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1" name="Line 235"/>
            <p:cNvSpPr>
              <a:spLocks noChangeShapeType="1"/>
            </p:cNvSpPr>
            <p:nvPr/>
          </p:nvSpPr>
          <p:spPr bwMode="auto">
            <a:xfrm>
              <a:off x="5881688" y="4694238"/>
              <a:ext cx="17462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2" name="Line 236"/>
            <p:cNvSpPr>
              <a:spLocks noChangeShapeType="1"/>
            </p:cNvSpPr>
            <p:nvPr/>
          </p:nvSpPr>
          <p:spPr bwMode="auto">
            <a:xfrm>
              <a:off x="5899150" y="4694238"/>
              <a:ext cx="1588" cy="1746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3" name="Line 237"/>
            <p:cNvSpPr>
              <a:spLocks noChangeShapeType="1"/>
            </p:cNvSpPr>
            <p:nvPr/>
          </p:nvSpPr>
          <p:spPr bwMode="auto">
            <a:xfrm flipH="1">
              <a:off x="5881688" y="4711700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4" name="Freeform 238"/>
            <p:cNvSpPr>
              <a:spLocks/>
            </p:cNvSpPr>
            <p:nvPr/>
          </p:nvSpPr>
          <p:spPr bwMode="auto">
            <a:xfrm>
              <a:off x="6429375" y="4611688"/>
              <a:ext cx="209550" cy="557212"/>
            </a:xfrm>
            <a:custGeom>
              <a:avLst/>
              <a:gdLst>
                <a:gd name="T0" fmla="*/ 45 w 116"/>
                <a:gd name="T1" fmla="*/ 0 h 376"/>
                <a:gd name="T2" fmla="*/ 0 w 116"/>
                <a:gd name="T3" fmla="*/ 60 h 376"/>
                <a:gd name="T4" fmla="*/ 4 w 116"/>
                <a:gd name="T5" fmla="*/ 75 h 376"/>
                <a:gd name="T6" fmla="*/ 45 w 116"/>
                <a:gd name="T7" fmla="*/ 52 h 376"/>
                <a:gd name="T8" fmla="*/ 50 w 116"/>
                <a:gd name="T9" fmla="*/ 67 h 376"/>
                <a:gd name="T10" fmla="*/ 64 w 116"/>
                <a:gd name="T11" fmla="*/ 73 h 376"/>
                <a:gd name="T12" fmla="*/ 116 w 116"/>
                <a:gd name="T13" fmla="*/ 213 h 376"/>
                <a:gd name="T14" fmla="*/ 73 w 116"/>
                <a:gd name="T15" fmla="*/ 234 h 376"/>
                <a:gd name="T16" fmla="*/ 77 w 116"/>
                <a:gd name="T17" fmla="*/ 238 h 376"/>
                <a:gd name="T18" fmla="*/ 89 w 116"/>
                <a:gd name="T19" fmla="*/ 246 h 376"/>
                <a:gd name="T20" fmla="*/ 96 w 116"/>
                <a:gd name="T21" fmla="*/ 254 h 376"/>
                <a:gd name="T22" fmla="*/ 106 w 116"/>
                <a:gd name="T23" fmla="*/ 259 h 376"/>
                <a:gd name="T24" fmla="*/ 110 w 116"/>
                <a:gd name="T25" fmla="*/ 273 h 376"/>
                <a:gd name="T26" fmla="*/ 108 w 116"/>
                <a:gd name="T27" fmla="*/ 282 h 376"/>
                <a:gd name="T28" fmla="*/ 102 w 116"/>
                <a:gd name="T29" fmla="*/ 290 h 376"/>
                <a:gd name="T30" fmla="*/ 102 w 116"/>
                <a:gd name="T31" fmla="*/ 311 h 376"/>
                <a:gd name="T32" fmla="*/ 102 w 116"/>
                <a:gd name="T33" fmla="*/ 336 h 376"/>
                <a:gd name="T34" fmla="*/ 110 w 116"/>
                <a:gd name="T35" fmla="*/ 342 h 376"/>
                <a:gd name="T36" fmla="*/ 114 w 116"/>
                <a:gd name="T37" fmla="*/ 348 h 376"/>
                <a:gd name="T38" fmla="*/ 108 w 116"/>
                <a:gd name="T39" fmla="*/ 353 h 376"/>
                <a:gd name="T40" fmla="*/ 108 w 116"/>
                <a:gd name="T41" fmla="*/ 365 h 376"/>
                <a:gd name="T42" fmla="*/ 110 w 116"/>
                <a:gd name="T43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5" name="Freeform 239"/>
            <p:cNvSpPr>
              <a:spLocks/>
            </p:cNvSpPr>
            <p:nvPr/>
          </p:nvSpPr>
          <p:spPr bwMode="auto">
            <a:xfrm>
              <a:off x="6623050" y="5168900"/>
              <a:ext cx="150813" cy="450850"/>
            </a:xfrm>
            <a:custGeom>
              <a:avLst/>
              <a:gdLst>
                <a:gd name="T0" fmla="*/ 0 w 82"/>
                <a:gd name="T1" fmla="*/ 0 h 307"/>
                <a:gd name="T2" fmla="*/ 6 w 82"/>
                <a:gd name="T3" fmla="*/ 12 h 307"/>
                <a:gd name="T4" fmla="*/ 7 w 82"/>
                <a:gd name="T5" fmla="*/ 25 h 307"/>
                <a:gd name="T6" fmla="*/ 11 w 82"/>
                <a:gd name="T7" fmla="*/ 37 h 307"/>
                <a:gd name="T8" fmla="*/ 23 w 82"/>
                <a:gd name="T9" fmla="*/ 41 h 307"/>
                <a:gd name="T10" fmla="*/ 31 w 82"/>
                <a:gd name="T11" fmla="*/ 46 h 307"/>
                <a:gd name="T12" fmla="*/ 36 w 82"/>
                <a:gd name="T13" fmla="*/ 60 h 307"/>
                <a:gd name="T14" fmla="*/ 50 w 82"/>
                <a:gd name="T15" fmla="*/ 69 h 307"/>
                <a:gd name="T16" fmla="*/ 57 w 82"/>
                <a:gd name="T17" fmla="*/ 79 h 307"/>
                <a:gd name="T18" fmla="*/ 67 w 82"/>
                <a:gd name="T19" fmla="*/ 83 h 307"/>
                <a:gd name="T20" fmla="*/ 71 w 82"/>
                <a:gd name="T21" fmla="*/ 79 h 307"/>
                <a:gd name="T22" fmla="*/ 78 w 82"/>
                <a:gd name="T23" fmla="*/ 87 h 307"/>
                <a:gd name="T24" fmla="*/ 78 w 82"/>
                <a:gd name="T25" fmla="*/ 94 h 307"/>
                <a:gd name="T26" fmla="*/ 75 w 82"/>
                <a:gd name="T27" fmla="*/ 100 h 307"/>
                <a:gd name="T28" fmla="*/ 71 w 82"/>
                <a:gd name="T29" fmla="*/ 112 h 307"/>
                <a:gd name="T30" fmla="*/ 71 w 82"/>
                <a:gd name="T31" fmla="*/ 127 h 307"/>
                <a:gd name="T32" fmla="*/ 59 w 82"/>
                <a:gd name="T33" fmla="*/ 215 h 307"/>
                <a:gd name="T34" fmla="*/ 80 w 82"/>
                <a:gd name="T35" fmla="*/ 233 h 307"/>
                <a:gd name="T36" fmla="*/ 82 w 82"/>
                <a:gd name="T37" fmla="*/ 244 h 307"/>
                <a:gd name="T38" fmla="*/ 78 w 82"/>
                <a:gd name="T39" fmla="*/ 254 h 307"/>
                <a:gd name="T40" fmla="*/ 57 w 82"/>
                <a:gd name="T41" fmla="*/ 259 h 307"/>
                <a:gd name="T42" fmla="*/ 50 w 82"/>
                <a:gd name="T43" fmla="*/ 279 h 307"/>
                <a:gd name="T44" fmla="*/ 40 w 82"/>
                <a:gd name="T45" fmla="*/ 296 h 307"/>
                <a:gd name="T46" fmla="*/ 34 w 82"/>
                <a:gd name="T47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6" name="Line 240"/>
            <p:cNvSpPr>
              <a:spLocks noChangeShapeType="1"/>
            </p:cNvSpPr>
            <p:nvPr/>
          </p:nvSpPr>
          <p:spPr bwMode="auto">
            <a:xfrm flipV="1">
              <a:off x="6132513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7" name="Line 241"/>
            <p:cNvSpPr>
              <a:spLocks noChangeShapeType="1"/>
            </p:cNvSpPr>
            <p:nvPr/>
          </p:nvSpPr>
          <p:spPr bwMode="auto">
            <a:xfrm>
              <a:off x="6132513" y="5553075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8" name="Line 242"/>
            <p:cNvSpPr>
              <a:spLocks noChangeShapeType="1"/>
            </p:cNvSpPr>
            <p:nvPr/>
          </p:nvSpPr>
          <p:spPr bwMode="auto">
            <a:xfrm>
              <a:off x="6148388" y="555307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59" name="Line 243"/>
            <p:cNvSpPr>
              <a:spLocks noChangeShapeType="1"/>
            </p:cNvSpPr>
            <p:nvPr/>
          </p:nvSpPr>
          <p:spPr bwMode="auto">
            <a:xfrm flipH="1">
              <a:off x="6132513" y="5567363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60" name="Line 244"/>
            <p:cNvSpPr>
              <a:spLocks noChangeShapeType="1"/>
            </p:cNvSpPr>
            <p:nvPr/>
          </p:nvSpPr>
          <p:spPr bwMode="auto">
            <a:xfrm flipV="1">
              <a:off x="6343650" y="5076825"/>
              <a:ext cx="47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61" name="Line 245"/>
            <p:cNvSpPr>
              <a:spLocks noChangeShapeType="1"/>
            </p:cNvSpPr>
            <p:nvPr/>
          </p:nvSpPr>
          <p:spPr bwMode="auto">
            <a:xfrm>
              <a:off x="6343650" y="5076825"/>
              <a:ext cx="17463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62" name="Line 246"/>
            <p:cNvSpPr>
              <a:spLocks noChangeShapeType="1"/>
            </p:cNvSpPr>
            <p:nvPr/>
          </p:nvSpPr>
          <p:spPr bwMode="auto">
            <a:xfrm>
              <a:off x="6361113" y="50768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63" name="Line 247"/>
            <p:cNvSpPr>
              <a:spLocks noChangeShapeType="1"/>
            </p:cNvSpPr>
            <p:nvPr/>
          </p:nvSpPr>
          <p:spPr bwMode="auto">
            <a:xfrm flipH="1">
              <a:off x="6343650" y="5091113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64" name="Line 248"/>
            <p:cNvSpPr>
              <a:spLocks noChangeShapeType="1"/>
            </p:cNvSpPr>
            <p:nvPr/>
          </p:nvSpPr>
          <p:spPr bwMode="auto">
            <a:xfrm flipV="1">
              <a:off x="5864225" y="4214813"/>
              <a:ext cx="1588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65" name="Line 249"/>
            <p:cNvSpPr>
              <a:spLocks noChangeShapeType="1"/>
            </p:cNvSpPr>
            <p:nvPr/>
          </p:nvSpPr>
          <p:spPr bwMode="auto">
            <a:xfrm>
              <a:off x="5864225" y="4214813"/>
              <a:ext cx="17463" cy="15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66" name="Line 250"/>
            <p:cNvSpPr>
              <a:spLocks noChangeShapeType="1"/>
            </p:cNvSpPr>
            <p:nvPr/>
          </p:nvSpPr>
          <p:spPr bwMode="auto">
            <a:xfrm>
              <a:off x="5881688" y="4214813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67" name="Line 251"/>
            <p:cNvSpPr>
              <a:spLocks noChangeShapeType="1"/>
            </p:cNvSpPr>
            <p:nvPr/>
          </p:nvSpPr>
          <p:spPr bwMode="auto">
            <a:xfrm flipH="1">
              <a:off x="5864225" y="4229100"/>
              <a:ext cx="1746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68" name="Freeform 252"/>
            <p:cNvSpPr>
              <a:spLocks/>
            </p:cNvSpPr>
            <p:nvPr/>
          </p:nvSpPr>
          <p:spPr bwMode="auto">
            <a:xfrm>
              <a:off x="7151688" y="4251325"/>
              <a:ext cx="381000" cy="938213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108 h 634"/>
                <a:gd name="T4" fmla="*/ 46 w 211"/>
                <a:gd name="T5" fmla="*/ 244 h 634"/>
                <a:gd name="T6" fmla="*/ 147 w 211"/>
                <a:gd name="T7" fmla="*/ 283 h 634"/>
                <a:gd name="T8" fmla="*/ 144 w 211"/>
                <a:gd name="T9" fmla="*/ 325 h 634"/>
                <a:gd name="T10" fmla="*/ 119 w 211"/>
                <a:gd name="T11" fmla="*/ 332 h 634"/>
                <a:gd name="T12" fmla="*/ 88 w 211"/>
                <a:gd name="T13" fmla="*/ 496 h 634"/>
                <a:gd name="T14" fmla="*/ 144 w 211"/>
                <a:gd name="T15" fmla="*/ 524 h 634"/>
                <a:gd name="T16" fmla="*/ 190 w 211"/>
                <a:gd name="T17" fmla="*/ 524 h 634"/>
                <a:gd name="T18" fmla="*/ 188 w 211"/>
                <a:gd name="T19" fmla="*/ 532 h 634"/>
                <a:gd name="T20" fmla="*/ 184 w 211"/>
                <a:gd name="T21" fmla="*/ 542 h 634"/>
                <a:gd name="T22" fmla="*/ 188 w 211"/>
                <a:gd name="T23" fmla="*/ 549 h 634"/>
                <a:gd name="T24" fmla="*/ 197 w 211"/>
                <a:gd name="T25" fmla="*/ 549 h 634"/>
                <a:gd name="T26" fmla="*/ 203 w 211"/>
                <a:gd name="T27" fmla="*/ 557 h 634"/>
                <a:gd name="T28" fmla="*/ 203 w 211"/>
                <a:gd name="T29" fmla="*/ 568 h 634"/>
                <a:gd name="T30" fmla="*/ 192 w 211"/>
                <a:gd name="T31" fmla="*/ 572 h 634"/>
                <a:gd name="T32" fmla="*/ 192 w 211"/>
                <a:gd name="T33" fmla="*/ 582 h 634"/>
                <a:gd name="T34" fmla="*/ 186 w 211"/>
                <a:gd name="T35" fmla="*/ 615 h 634"/>
                <a:gd name="T36" fmla="*/ 211 w 211"/>
                <a:gd name="T37" fmla="*/ 624 h 634"/>
                <a:gd name="T38" fmla="*/ 209 w 211"/>
                <a:gd name="T3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69" name="Line 253"/>
            <p:cNvSpPr>
              <a:spLocks noChangeShapeType="1"/>
            </p:cNvSpPr>
            <p:nvPr/>
          </p:nvSpPr>
          <p:spPr bwMode="auto">
            <a:xfrm>
              <a:off x="7526338" y="5189538"/>
              <a:ext cx="242887" cy="1174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70" name="Freeform 254"/>
            <p:cNvSpPr>
              <a:spLocks/>
            </p:cNvSpPr>
            <p:nvPr/>
          </p:nvSpPr>
          <p:spPr bwMode="auto">
            <a:xfrm>
              <a:off x="7662863" y="5467350"/>
              <a:ext cx="222250" cy="66675"/>
            </a:xfrm>
            <a:custGeom>
              <a:avLst/>
              <a:gdLst>
                <a:gd name="T0" fmla="*/ 0 w 122"/>
                <a:gd name="T1" fmla="*/ 42 h 42"/>
                <a:gd name="T2" fmla="*/ 101 w 122"/>
                <a:gd name="T3" fmla="*/ 36 h 42"/>
                <a:gd name="T4" fmla="*/ 122 w 122"/>
                <a:gd name="T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71" name="Freeform 255"/>
            <p:cNvSpPr>
              <a:spLocks/>
            </p:cNvSpPr>
            <p:nvPr/>
          </p:nvSpPr>
          <p:spPr bwMode="auto">
            <a:xfrm>
              <a:off x="7732713" y="5307013"/>
              <a:ext cx="152400" cy="160337"/>
            </a:xfrm>
            <a:custGeom>
              <a:avLst/>
              <a:gdLst>
                <a:gd name="T0" fmla="*/ 23 w 84"/>
                <a:gd name="T1" fmla="*/ 0 h 114"/>
                <a:gd name="T2" fmla="*/ 0 w 84"/>
                <a:gd name="T3" fmla="*/ 64 h 114"/>
                <a:gd name="T4" fmla="*/ 84 w 84"/>
                <a:gd name="T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72" name="Line 256"/>
            <p:cNvSpPr>
              <a:spLocks noChangeShapeType="1"/>
            </p:cNvSpPr>
            <p:nvPr/>
          </p:nvSpPr>
          <p:spPr bwMode="auto">
            <a:xfrm flipV="1">
              <a:off x="7769225" y="5051425"/>
              <a:ext cx="192088" cy="90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73" name="Line 257"/>
            <p:cNvSpPr>
              <a:spLocks noChangeShapeType="1"/>
            </p:cNvSpPr>
            <p:nvPr/>
          </p:nvSpPr>
          <p:spPr bwMode="auto">
            <a:xfrm flipH="1" flipV="1">
              <a:off x="7769225" y="5141913"/>
              <a:ext cx="80963" cy="1143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74" name="Line 258"/>
            <p:cNvSpPr>
              <a:spLocks noChangeShapeType="1"/>
            </p:cNvSpPr>
            <p:nvPr/>
          </p:nvSpPr>
          <p:spPr bwMode="auto">
            <a:xfrm flipV="1">
              <a:off x="7769225" y="5256213"/>
              <a:ext cx="80963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75" name="Freeform 259"/>
            <p:cNvSpPr>
              <a:spLocks/>
            </p:cNvSpPr>
            <p:nvPr/>
          </p:nvSpPr>
          <p:spPr bwMode="auto">
            <a:xfrm>
              <a:off x="7339013" y="5527675"/>
              <a:ext cx="211137" cy="53975"/>
            </a:xfrm>
            <a:custGeom>
              <a:avLst/>
              <a:gdLst>
                <a:gd name="T0" fmla="*/ 117 w 117"/>
                <a:gd name="T1" fmla="*/ 25 h 36"/>
                <a:gd name="T2" fmla="*/ 111 w 117"/>
                <a:gd name="T3" fmla="*/ 13 h 36"/>
                <a:gd name="T4" fmla="*/ 79 w 117"/>
                <a:gd name="T5" fmla="*/ 23 h 36"/>
                <a:gd name="T6" fmla="*/ 63 w 117"/>
                <a:gd name="T7" fmla="*/ 0 h 36"/>
                <a:gd name="T8" fmla="*/ 44 w 117"/>
                <a:gd name="T9" fmla="*/ 8 h 36"/>
                <a:gd name="T10" fmla="*/ 48 w 117"/>
                <a:gd name="T11" fmla="*/ 23 h 36"/>
                <a:gd name="T12" fmla="*/ 0 w 117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76" name="Freeform 260"/>
            <p:cNvSpPr>
              <a:spLocks/>
            </p:cNvSpPr>
            <p:nvPr/>
          </p:nvSpPr>
          <p:spPr bwMode="auto">
            <a:xfrm>
              <a:off x="7135813" y="5189538"/>
              <a:ext cx="390525" cy="179387"/>
            </a:xfrm>
            <a:custGeom>
              <a:avLst/>
              <a:gdLst>
                <a:gd name="T0" fmla="*/ 0 w 215"/>
                <a:gd name="T1" fmla="*/ 119 h 123"/>
                <a:gd name="T2" fmla="*/ 59 w 215"/>
                <a:gd name="T3" fmla="*/ 119 h 123"/>
                <a:gd name="T4" fmla="*/ 67 w 215"/>
                <a:gd name="T5" fmla="*/ 119 h 123"/>
                <a:gd name="T6" fmla="*/ 80 w 215"/>
                <a:gd name="T7" fmla="*/ 123 h 123"/>
                <a:gd name="T8" fmla="*/ 92 w 215"/>
                <a:gd name="T9" fmla="*/ 119 h 123"/>
                <a:gd name="T10" fmla="*/ 109 w 215"/>
                <a:gd name="T11" fmla="*/ 119 h 123"/>
                <a:gd name="T12" fmla="*/ 113 w 215"/>
                <a:gd name="T13" fmla="*/ 111 h 123"/>
                <a:gd name="T14" fmla="*/ 113 w 215"/>
                <a:gd name="T15" fmla="*/ 101 h 123"/>
                <a:gd name="T16" fmla="*/ 113 w 215"/>
                <a:gd name="T17" fmla="*/ 96 h 123"/>
                <a:gd name="T18" fmla="*/ 121 w 215"/>
                <a:gd name="T19" fmla="*/ 90 h 123"/>
                <a:gd name="T20" fmla="*/ 128 w 215"/>
                <a:gd name="T21" fmla="*/ 90 h 123"/>
                <a:gd name="T22" fmla="*/ 132 w 215"/>
                <a:gd name="T23" fmla="*/ 88 h 123"/>
                <a:gd name="T24" fmla="*/ 132 w 215"/>
                <a:gd name="T25" fmla="*/ 82 h 123"/>
                <a:gd name="T26" fmla="*/ 136 w 215"/>
                <a:gd name="T27" fmla="*/ 78 h 123"/>
                <a:gd name="T28" fmla="*/ 146 w 215"/>
                <a:gd name="T29" fmla="*/ 80 h 123"/>
                <a:gd name="T30" fmla="*/ 151 w 215"/>
                <a:gd name="T31" fmla="*/ 78 h 123"/>
                <a:gd name="T32" fmla="*/ 157 w 215"/>
                <a:gd name="T33" fmla="*/ 69 h 123"/>
                <a:gd name="T34" fmla="*/ 165 w 215"/>
                <a:gd name="T35" fmla="*/ 65 h 123"/>
                <a:gd name="T36" fmla="*/ 165 w 215"/>
                <a:gd name="T37" fmla="*/ 57 h 123"/>
                <a:gd name="T38" fmla="*/ 174 w 215"/>
                <a:gd name="T39" fmla="*/ 53 h 123"/>
                <a:gd name="T40" fmla="*/ 182 w 215"/>
                <a:gd name="T41" fmla="*/ 46 h 123"/>
                <a:gd name="T42" fmla="*/ 192 w 215"/>
                <a:gd name="T43" fmla="*/ 36 h 123"/>
                <a:gd name="T44" fmla="*/ 182 w 215"/>
                <a:gd name="T45" fmla="*/ 30 h 123"/>
                <a:gd name="T46" fmla="*/ 192 w 215"/>
                <a:gd name="T47" fmla="*/ 23 h 123"/>
                <a:gd name="T48" fmla="*/ 199 w 215"/>
                <a:gd name="T49" fmla="*/ 17 h 123"/>
                <a:gd name="T50" fmla="*/ 207 w 215"/>
                <a:gd name="T51" fmla="*/ 13 h 123"/>
                <a:gd name="T52" fmla="*/ 215 w 215"/>
                <a:gd name="T5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77" name="Freeform 261"/>
            <p:cNvSpPr>
              <a:spLocks/>
            </p:cNvSpPr>
            <p:nvPr/>
          </p:nvSpPr>
          <p:spPr bwMode="auto">
            <a:xfrm>
              <a:off x="7113588" y="5364163"/>
              <a:ext cx="68262" cy="38100"/>
            </a:xfrm>
            <a:custGeom>
              <a:avLst/>
              <a:gdLst>
                <a:gd name="T0" fmla="*/ 39 w 39"/>
                <a:gd name="T1" fmla="*/ 28 h 28"/>
                <a:gd name="T2" fmla="*/ 22 w 39"/>
                <a:gd name="T3" fmla="*/ 21 h 28"/>
                <a:gd name="T4" fmla="*/ 0 w 39"/>
                <a:gd name="T5" fmla="*/ 0 h 28"/>
                <a:gd name="T6" fmla="*/ 14 w 39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78" name="Line 262"/>
            <p:cNvSpPr>
              <a:spLocks noChangeShapeType="1"/>
            </p:cNvSpPr>
            <p:nvPr/>
          </p:nvSpPr>
          <p:spPr bwMode="auto">
            <a:xfrm>
              <a:off x="7181850" y="5402263"/>
              <a:ext cx="98425" cy="444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79" name="Freeform 263"/>
            <p:cNvSpPr>
              <a:spLocks/>
            </p:cNvSpPr>
            <p:nvPr/>
          </p:nvSpPr>
          <p:spPr bwMode="auto">
            <a:xfrm>
              <a:off x="7181850" y="5402263"/>
              <a:ext cx="168275" cy="179387"/>
            </a:xfrm>
            <a:custGeom>
              <a:avLst/>
              <a:gdLst>
                <a:gd name="T0" fmla="*/ 0 w 94"/>
                <a:gd name="T1" fmla="*/ 0 h 121"/>
                <a:gd name="T2" fmla="*/ 54 w 94"/>
                <a:gd name="T3" fmla="*/ 27 h 121"/>
                <a:gd name="T4" fmla="*/ 54 w 94"/>
                <a:gd name="T5" fmla="*/ 68 h 121"/>
                <a:gd name="T6" fmla="*/ 94 w 94"/>
                <a:gd name="T7" fmla="*/ 81 h 121"/>
                <a:gd name="T8" fmla="*/ 94 w 94"/>
                <a:gd name="T9" fmla="*/ 83 h 121"/>
                <a:gd name="T10" fmla="*/ 92 w 94"/>
                <a:gd name="T11" fmla="*/ 89 h 121"/>
                <a:gd name="T12" fmla="*/ 82 w 94"/>
                <a:gd name="T13" fmla="*/ 100 h 121"/>
                <a:gd name="T14" fmla="*/ 75 w 94"/>
                <a:gd name="T15" fmla="*/ 102 h 121"/>
                <a:gd name="T16" fmla="*/ 71 w 94"/>
                <a:gd name="T17" fmla="*/ 106 h 121"/>
                <a:gd name="T18" fmla="*/ 75 w 94"/>
                <a:gd name="T19" fmla="*/ 112 h 121"/>
                <a:gd name="T20" fmla="*/ 84 w 94"/>
                <a:gd name="T21" fmla="*/ 118 h 121"/>
                <a:gd name="T22" fmla="*/ 86 w 9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80" name="Line 264"/>
            <p:cNvSpPr>
              <a:spLocks noChangeShapeType="1"/>
            </p:cNvSpPr>
            <p:nvPr/>
          </p:nvSpPr>
          <p:spPr bwMode="auto">
            <a:xfrm flipV="1">
              <a:off x="7550150" y="5534025"/>
              <a:ext cx="112713" cy="333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81" name="Line 265"/>
            <p:cNvSpPr>
              <a:spLocks noChangeShapeType="1"/>
            </p:cNvSpPr>
            <p:nvPr/>
          </p:nvSpPr>
          <p:spPr bwMode="auto">
            <a:xfrm flipV="1">
              <a:off x="7388225" y="5594350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82" name="Line 266"/>
            <p:cNvSpPr>
              <a:spLocks noChangeShapeType="1"/>
            </p:cNvSpPr>
            <p:nvPr/>
          </p:nvSpPr>
          <p:spPr bwMode="auto">
            <a:xfrm>
              <a:off x="7388225" y="5594350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83" name="Line 267"/>
            <p:cNvSpPr>
              <a:spLocks noChangeShapeType="1"/>
            </p:cNvSpPr>
            <p:nvPr/>
          </p:nvSpPr>
          <p:spPr bwMode="auto">
            <a:xfrm>
              <a:off x="7404100" y="5594350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84" name="Line 268"/>
            <p:cNvSpPr>
              <a:spLocks noChangeShapeType="1"/>
            </p:cNvSpPr>
            <p:nvPr/>
          </p:nvSpPr>
          <p:spPr bwMode="auto">
            <a:xfrm flipH="1">
              <a:off x="7388225" y="5608638"/>
              <a:ext cx="158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85" name="Line 269"/>
            <p:cNvSpPr>
              <a:spLocks noChangeShapeType="1"/>
            </p:cNvSpPr>
            <p:nvPr/>
          </p:nvSpPr>
          <p:spPr bwMode="auto">
            <a:xfrm flipV="1">
              <a:off x="7392988" y="5534025"/>
              <a:ext cx="3175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86" name="Line 270"/>
            <p:cNvSpPr>
              <a:spLocks noChangeShapeType="1"/>
            </p:cNvSpPr>
            <p:nvPr/>
          </p:nvSpPr>
          <p:spPr bwMode="auto">
            <a:xfrm>
              <a:off x="7392988" y="5534025"/>
              <a:ext cx="1746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87" name="Line 271"/>
            <p:cNvSpPr>
              <a:spLocks noChangeShapeType="1"/>
            </p:cNvSpPr>
            <p:nvPr/>
          </p:nvSpPr>
          <p:spPr bwMode="auto">
            <a:xfrm>
              <a:off x="7410450" y="5534025"/>
              <a:ext cx="0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88" name="Line 272"/>
            <p:cNvSpPr>
              <a:spLocks noChangeShapeType="1"/>
            </p:cNvSpPr>
            <p:nvPr/>
          </p:nvSpPr>
          <p:spPr bwMode="auto">
            <a:xfrm flipH="1">
              <a:off x="7392988" y="5548313"/>
              <a:ext cx="1746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89" name="Line 273"/>
            <p:cNvSpPr>
              <a:spLocks noChangeShapeType="1"/>
            </p:cNvSpPr>
            <p:nvPr/>
          </p:nvSpPr>
          <p:spPr bwMode="auto">
            <a:xfrm flipV="1">
              <a:off x="7591425" y="4878388"/>
              <a:ext cx="0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90" name="Line 274"/>
            <p:cNvSpPr>
              <a:spLocks noChangeShapeType="1"/>
            </p:cNvSpPr>
            <p:nvPr/>
          </p:nvSpPr>
          <p:spPr bwMode="auto">
            <a:xfrm>
              <a:off x="7591425" y="4878388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91" name="Line 275"/>
            <p:cNvSpPr>
              <a:spLocks noChangeShapeType="1"/>
            </p:cNvSpPr>
            <p:nvPr/>
          </p:nvSpPr>
          <p:spPr bwMode="auto">
            <a:xfrm>
              <a:off x="7605713" y="4878388"/>
              <a:ext cx="4762" cy="142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92" name="Line 276"/>
            <p:cNvSpPr>
              <a:spLocks noChangeShapeType="1"/>
            </p:cNvSpPr>
            <p:nvPr/>
          </p:nvSpPr>
          <p:spPr bwMode="auto">
            <a:xfrm flipH="1">
              <a:off x="7591425" y="4892675"/>
              <a:ext cx="1428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93" name="Freeform 277"/>
            <p:cNvSpPr>
              <a:spLocks/>
            </p:cNvSpPr>
            <p:nvPr/>
          </p:nvSpPr>
          <p:spPr bwMode="auto">
            <a:xfrm>
              <a:off x="3484563" y="2011363"/>
              <a:ext cx="444500" cy="722312"/>
            </a:xfrm>
            <a:custGeom>
              <a:avLst/>
              <a:gdLst>
                <a:gd name="T0" fmla="*/ 244 w 244"/>
                <a:gd name="T1" fmla="*/ 491 h 491"/>
                <a:gd name="T2" fmla="*/ 146 w 244"/>
                <a:gd name="T3" fmla="*/ 477 h 491"/>
                <a:gd name="T4" fmla="*/ 88 w 244"/>
                <a:gd name="T5" fmla="*/ 376 h 491"/>
                <a:gd name="T6" fmla="*/ 127 w 244"/>
                <a:gd name="T7" fmla="*/ 335 h 491"/>
                <a:gd name="T8" fmla="*/ 104 w 244"/>
                <a:gd name="T9" fmla="*/ 201 h 491"/>
                <a:gd name="T10" fmla="*/ 11 w 244"/>
                <a:gd name="T11" fmla="*/ 155 h 491"/>
                <a:gd name="T12" fmla="*/ 0 w 244"/>
                <a:gd name="T13" fmla="*/ 92 h 491"/>
                <a:gd name="T14" fmla="*/ 33 w 244"/>
                <a:gd name="T15" fmla="*/ 84 h 491"/>
                <a:gd name="T16" fmla="*/ 27 w 244"/>
                <a:gd name="T17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94" name="Freeform 278"/>
            <p:cNvSpPr>
              <a:spLocks/>
            </p:cNvSpPr>
            <p:nvPr/>
          </p:nvSpPr>
          <p:spPr bwMode="auto">
            <a:xfrm>
              <a:off x="2327275" y="322263"/>
              <a:ext cx="1381125" cy="1479550"/>
            </a:xfrm>
            <a:custGeom>
              <a:avLst/>
              <a:gdLst>
                <a:gd name="T0" fmla="*/ 505 w 766"/>
                <a:gd name="T1" fmla="*/ 963 h 1005"/>
                <a:gd name="T2" fmla="*/ 560 w 766"/>
                <a:gd name="T3" fmla="*/ 852 h 1005"/>
                <a:gd name="T4" fmla="*/ 549 w 766"/>
                <a:gd name="T5" fmla="*/ 748 h 1005"/>
                <a:gd name="T6" fmla="*/ 620 w 766"/>
                <a:gd name="T7" fmla="*/ 572 h 1005"/>
                <a:gd name="T8" fmla="*/ 766 w 766"/>
                <a:gd name="T9" fmla="*/ 455 h 1005"/>
                <a:gd name="T10" fmla="*/ 743 w 766"/>
                <a:gd name="T11" fmla="*/ 247 h 1005"/>
                <a:gd name="T12" fmla="*/ 545 w 766"/>
                <a:gd name="T13" fmla="*/ 0 h 1005"/>
                <a:gd name="T14" fmla="*/ 486 w 766"/>
                <a:gd name="T15" fmla="*/ 125 h 1005"/>
                <a:gd name="T16" fmla="*/ 340 w 766"/>
                <a:gd name="T17" fmla="*/ 192 h 1005"/>
                <a:gd name="T18" fmla="*/ 46 w 766"/>
                <a:gd name="T19" fmla="*/ 708 h 1005"/>
                <a:gd name="T20" fmla="*/ 13 w 766"/>
                <a:gd name="T21" fmla="*/ 727 h 1005"/>
                <a:gd name="T22" fmla="*/ 0 w 766"/>
                <a:gd name="T23" fmla="*/ 739 h 1005"/>
                <a:gd name="T24" fmla="*/ 315 w 766"/>
                <a:gd name="T25" fmla="*/ 1005 h 1005"/>
                <a:gd name="T26" fmla="*/ 505 w 766"/>
                <a:gd name="T27" fmla="*/ 963 h 10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95" name="Freeform 279"/>
            <p:cNvSpPr>
              <a:spLocks/>
            </p:cNvSpPr>
            <p:nvPr/>
          </p:nvSpPr>
          <p:spPr bwMode="auto">
            <a:xfrm>
              <a:off x="2170113" y="1408113"/>
              <a:ext cx="1220787" cy="947737"/>
            </a:xfrm>
            <a:custGeom>
              <a:avLst/>
              <a:gdLst>
                <a:gd name="T0" fmla="*/ 5 w 677"/>
                <a:gd name="T1" fmla="*/ 458 h 641"/>
                <a:gd name="T2" fmla="*/ 53 w 677"/>
                <a:gd name="T3" fmla="*/ 383 h 641"/>
                <a:gd name="T4" fmla="*/ 17 w 677"/>
                <a:gd name="T5" fmla="*/ 280 h 641"/>
                <a:gd name="T6" fmla="*/ 50 w 677"/>
                <a:gd name="T7" fmla="*/ 155 h 641"/>
                <a:gd name="T8" fmla="*/ 0 w 677"/>
                <a:gd name="T9" fmla="*/ 98 h 641"/>
                <a:gd name="T10" fmla="*/ 88 w 677"/>
                <a:gd name="T11" fmla="*/ 0 h 641"/>
                <a:gd name="T12" fmla="*/ 403 w 677"/>
                <a:gd name="T13" fmla="*/ 266 h 641"/>
                <a:gd name="T14" fmla="*/ 593 w 677"/>
                <a:gd name="T15" fmla="*/ 224 h 641"/>
                <a:gd name="T16" fmla="*/ 660 w 677"/>
                <a:gd name="T17" fmla="*/ 288 h 641"/>
                <a:gd name="T18" fmla="*/ 646 w 677"/>
                <a:gd name="T19" fmla="*/ 343 h 641"/>
                <a:gd name="T20" fmla="*/ 658 w 677"/>
                <a:gd name="T21" fmla="*/ 351 h 641"/>
                <a:gd name="T22" fmla="*/ 641 w 677"/>
                <a:gd name="T23" fmla="*/ 422 h 641"/>
                <a:gd name="T24" fmla="*/ 677 w 677"/>
                <a:gd name="T25" fmla="*/ 512 h 641"/>
                <a:gd name="T26" fmla="*/ 670 w 677"/>
                <a:gd name="T27" fmla="*/ 514 h 641"/>
                <a:gd name="T28" fmla="*/ 664 w 677"/>
                <a:gd name="T29" fmla="*/ 522 h 641"/>
                <a:gd name="T30" fmla="*/ 654 w 677"/>
                <a:gd name="T31" fmla="*/ 522 h 641"/>
                <a:gd name="T32" fmla="*/ 648 w 677"/>
                <a:gd name="T33" fmla="*/ 527 h 641"/>
                <a:gd name="T34" fmla="*/ 637 w 677"/>
                <a:gd name="T35" fmla="*/ 535 h 641"/>
                <a:gd name="T36" fmla="*/ 637 w 677"/>
                <a:gd name="T37" fmla="*/ 558 h 641"/>
                <a:gd name="T38" fmla="*/ 443 w 677"/>
                <a:gd name="T39" fmla="*/ 641 h 641"/>
                <a:gd name="T40" fmla="*/ 384 w 677"/>
                <a:gd name="T41" fmla="*/ 552 h 641"/>
                <a:gd name="T42" fmla="*/ 265 w 677"/>
                <a:gd name="T43" fmla="*/ 549 h 641"/>
                <a:gd name="T44" fmla="*/ 255 w 677"/>
                <a:gd name="T45" fmla="*/ 550 h 641"/>
                <a:gd name="T46" fmla="*/ 249 w 677"/>
                <a:gd name="T47" fmla="*/ 556 h 641"/>
                <a:gd name="T48" fmla="*/ 236 w 677"/>
                <a:gd name="T49" fmla="*/ 562 h 641"/>
                <a:gd name="T50" fmla="*/ 220 w 677"/>
                <a:gd name="T51" fmla="*/ 562 h 641"/>
                <a:gd name="T52" fmla="*/ 5 w 677"/>
                <a:gd name="T53" fmla="*/ 458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96" name="Freeform 280"/>
            <p:cNvSpPr>
              <a:spLocks/>
            </p:cNvSpPr>
            <p:nvPr/>
          </p:nvSpPr>
          <p:spPr bwMode="auto">
            <a:xfrm>
              <a:off x="3238500" y="992188"/>
              <a:ext cx="735013" cy="868362"/>
            </a:xfrm>
            <a:custGeom>
              <a:avLst/>
              <a:gdLst>
                <a:gd name="T0" fmla="*/ 0 w 407"/>
                <a:gd name="T1" fmla="*/ 508 h 589"/>
                <a:gd name="T2" fmla="*/ 55 w 407"/>
                <a:gd name="T3" fmla="*/ 397 h 589"/>
                <a:gd name="T4" fmla="*/ 44 w 407"/>
                <a:gd name="T5" fmla="*/ 293 h 589"/>
                <a:gd name="T6" fmla="*/ 115 w 407"/>
                <a:gd name="T7" fmla="*/ 117 h 589"/>
                <a:gd name="T8" fmla="*/ 261 w 407"/>
                <a:gd name="T9" fmla="*/ 0 h 589"/>
                <a:gd name="T10" fmla="*/ 290 w 407"/>
                <a:gd name="T11" fmla="*/ 264 h 589"/>
                <a:gd name="T12" fmla="*/ 343 w 407"/>
                <a:gd name="T13" fmla="*/ 334 h 589"/>
                <a:gd name="T14" fmla="*/ 385 w 407"/>
                <a:gd name="T15" fmla="*/ 393 h 589"/>
                <a:gd name="T16" fmla="*/ 407 w 407"/>
                <a:gd name="T17" fmla="*/ 453 h 589"/>
                <a:gd name="T18" fmla="*/ 355 w 407"/>
                <a:gd name="T19" fmla="*/ 466 h 589"/>
                <a:gd name="T20" fmla="*/ 313 w 407"/>
                <a:gd name="T21" fmla="*/ 462 h 589"/>
                <a:gd name="T22" fmla="*/ 282 w 407"/>
                <a:gd name="T23" fmla="*/ 573 h 589"/>
                <a:gd name="T24" fmla="*/ 226 w 407"/>
                <a:gd name="T25" fmla="*/ 589 h 589"/>
                <a:gd name="T26" fmla="*/ 67 w 407"/>
                <a:gd name="T27" fmla="*/ 572 h 589"/>
                <a:gd name="T28" fmla="*/ 0 w 407"/>
                <a:gd name="T29" fmla="*/ 50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97" name="Freeform 281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98" name="Freeform 282"/>
            <p:cNvSpPr>
              <a:spLocks/>
            </p:cNvSpPr>
            <p:nvPr/>
          </p:nvSpPr>
          <p:spPr bwMode="auto">
            <a:xfrm>
              <a:off x="3324225" y="1835150"/>
              <a:ext cx="338138" cy="195263"/>
            </a:xfrm>
            <a:custGeom>
              <a:avLst/>
              <a:gdLst>
                <a:gd name="T0" fmla="*/ 0 w 188"/>
                <a:gd name="T1" fmla="*/ 134 h 134"/>
                <a:gd name="T2" fmla="*/ 55 w 188"/>
                <a:gd name="T3" fmla="*/ 134 h 134"/>
                <a:gd name="T4" fmla="*/ 117 w 188"/>
                <a:gd name="T5" fmla="*/ 119 h 134"/>
                <a:gd name="T6" fmla="*/ 134 w 188"/>
                <a:gd name="T7" fmla="*/ 113 h 134"/>
                <a:gd name="T8" fmla="*/ 130 w 188"/>
                <a:gd name="T9" fmla="*/ 90 h 134"/>
                <a:gd name="T10" fmla="*/ 188 w 188"/>
                <a:gd name="T11" fmla="*/ 76 h 134"/>
                <a:gd name="T12" fmla="*/ 178 w 188"/>
                <a:gd name="T13" fmla="*/ 17 h 134"/>
                <a:gd name="T14" fmla="*/ 19 w 188"/>
                <a:gd name="T15" fmla="*/ 0 h 134"/>
                <a:gd name="T16" fmla="*/ 5 w 188"/>
                <a:gd name="T17" fmla="*/ 55 h 134"/>
                <a:gd name="T18" fmla="*/ 17 w 188"/>
                <a:gd name="T19" fmla="*/ 63 h 134"/>
                <a:gd name="T20" fmla="*/ 0 w 188"/>
                <a:gd name="T2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299" name="Freeform 283"/>
            <p:cNvSpPr>
              <a:spLocks/>
            </p:cNvSpPr>
            <p:nvPr/>
          </p:nvSpPr>
          <p:spPr bwMode="auto">
            <a:xfrm>
              <a:off x="3484563" y="1662113"/>
              <a:ext cx="577850" cy="1090612"/>
            </a:xfrm>
            <a:custGeom>
              <a:avLst/>
              <a:gdLst>
                <a:gd name="T0" fmla="*/ 320 w 320"/>
                <a:gd name="T1" fmla="*/ 740 h 740"/>
                <a:gd name="T2" fmla="*/ 295 w 320"/>
                <a:gd name="T3" fmla="*/ 692 h 740"/>
                <a:gd name="T4" fmla="*/ 292 w 320"/>
                <a:gd name="T5" fmla="*/ 652 h 740"/>
                <a:gd name="T6" fmla="*/ 294 w 320"/>
                <a:gd name="T7" fmla="*/ 598 h 740"/>
                <a:gd name="T8" fmla="*/ 292 w 320"/>
                <a:gd name="T9" fmla="*/ 535 h 740"/>
                <a:gd name="T10" fmla="*/ 299 w 320"/>
                <a:gd name="T11" fmla="*/ 439 h 740"/>
                <a:gd name="T12" fmla="*/ 311 w 320"/>
                <a:gd name="T13" fmla="*/ 399 h 740"/>
                <a:gd name="T14" fmla="*/ 288 w 320"/>
                <a:gd name="T15" fmla="*/ 332 h 740"/>
                <a:gd name="T16" fmla="*/ 292 w 320"/>
                <a:gd name="T17" fmla="*/ 268 h 740"/>
                <a:gd name="T18" fmla="*/ 303 w 320"/>
                <a:gd name="T19" fmla="*/ 222 h 740"/>
                <a:gd name="T20" fmla="*/ 315 w 320"/>
                <a:gd name="T21" fmla="*/ 165 h 740"/>
                <a:gd name="T22" fmla="*/ 292 w 320"/>
                <a:gd name="T23" fmla="*/ 113 h 740"/>
                <a:gd name="T24" fmla="*/ 271 w 320"/>
                <a:gd name="T25" fmla="*/ 67 h 740"/>
                <a:gd name="T26" fmla="*/ 269 w 320"/>
                <a:gd name="T27" fmla="*/ 0 h 740"/>
                <a:gd name="T28" fmla="*/ 217 w 320"/>
                <a:gd name="T29" fmla="*/ 13 h 740"/>
                <a:gd name="T30" fmla="*/ 175 w 320"/>
                <a:gd name="T31" fmla="*/ 9 h 740"/>
                <a:gd name="T32" fmla="*/ 144 w 320"/>
                <a:gd name="T33" fmla="*/ 120 h 740"/>
                <a:gd name="T34" fmla="*/ 88 w 320"/>
                <a:gd name="T35" fmla="*/ 136 h 740"/>
                <a:gd name="T36" fmla="*/ 98 w 320"/>
                <a:gd name="T37" fmla="*/ 195 h 740"/>
                <a:gd name="T38" fmla="*/ 40 w 320"/>
                <a:gd name="T39" fmla="*/ 209 h 740"/>
                <a:gd name="T40" fmla="*/ 44 w 320"/>
                <a:gd name="T41" fmla="*/ 232 h 740"/>
                <a:gd name="T42" fmla="*/ 27 w 320"/>
                <a:gd name="T43" fmla="*/ 238 h 740"/>
                <a:gd name="T44" fmla="*/ 33 w 320"/>
                <a:gd name="T45" fmla="*/ 322 h 740"/>
                <a:gd name="T46" fmla="*/ 0 w 320"/>
                <a:gd name="T47" fmla="*/ 330 h 740"/>
                <a:gd name="T48" fmla="*/ 11 w 320"/>
                <a:gd name="T49" fmla="*/ 393 h 740"/>
                <a:gd name="T50" fmla="*/ 104 w 320"/>
                <a:gd name="T51" fmla="*/ 439 h 740"/>
                <a:gd name="T52" fmla="*/ 127 w 320"/>
                <a:gd name="T53" fmla="*/ 573 h 740"/>
                <a:gd name="T54" fmla="*/ 88 w 320"/>
                <a:gd name="T55" fmla="*/ 614 h 740"/>
                <a:gd name="T56" fmla="*/ 146 w 320"/>
                <a:gd name="T57" fmla="*/ 715 h 740"/>
                <a:gd name="T58" fmla="*/ 244 w 320"/>
                <a:gd name="T59" fmla="*/ 729 h 740"/>
                <a:gd name="T60" fmla="*/ 320 w 320"/>
                <a:gd name="T61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00" name="Freeform 284"/>
            <p:cNvSpPr>
              <a:spLocks/>
            </p:cNvSpPr>
            <p:nvPr/>
          </p:nvSpPr>
          <p:spPr bwMode="auto">
            <a:xfrm>
              <a:off x="3768725" y="2692400"/>
              <a:ext cx="1476375" cy="1346200"/>
            </a:xfrm>
            <a:custGeom>
              <a:avLst/>
              <a:gdLst>
                <a:gd name="T0" fmla="*/ 190 w 818"/>
                <a:gd name="T1" fmla="*/ 856 h 915"/>
                <a:gd name="T2" fmla="*/ 398 w 818"/>
                <a:gd name="T3" fmla="*/ 844 h 915"/>
                <a:gd name="T4" fmla="*/ 392 w 818"/>
                <a:gd name="T5" fmla="*/ 869 h 915"/>
                <a:gd name="T6" fmla="*/ 403 w 818"/>
                <a:gd name="T7" fmla="*/ 889 h 915"/>
                <a:gd name="T8" fmla="*/ 426 w 818"/>
                <a:gd name="T9" fmla="*/ 892 h 915"/>
                <a:gd name="T10" fmla="*/ 449 w 818"/>
                <a:gd name="T11" fmla="*/ 889 h 915"/>
                <a:gd name="T12" fmla="*/ 461 w 818"/>
                <a:gd name="T13" fmla="*/ 894 h 915"/>
                <a:gd name="T14" fmla="*/ 472 w 818"/>
                <a:gd name="T15" fmla="*/ 889 h 915"/>
                <a:gd name="T16" fmla="*/ 586 w 818"/>
                <a:gd name="T17" fmla="*/ 868 h 915"/>
                <a:gd name="T18" fmla="*/ 701 w 818"/>
                <a:gd name="T19" fmla="*/ 831 h 915"/>
                <a:gd name="T20" fmla="*/ 743 w 818"/>
                <a:gd name="T21" fmla="*/ 591 h 915"/>
                <a:gd name="T22" fmla="*/ 699 w 818"/>
                <a:gd name="T23" fmla="*/ 568 h 915"/>
                <a:gd name="T24" fmla="*/ 659 w 818"/>
                <a:gd name="T25" fmla="*/ 486 h 915"/>
                <a:gd name="T26" fmla="*/ 710 w 818"/>
                <a:gd name="T27" fmla="*/ 438 h 915"/>
                <a:gd name="T28" fmla="*/ 789 w 818"/>
                <a:gd name="T29" fmla="*/ 347 h 915"/>
                <a:gd name="T30" fmla="*/ 812 w 818"/>
                <a:gd name="T31" fmla="*/ 280 h 915"/>
                <a:gd name="T32" fmla="*/ 737 w 818"/>
                <a:gd name="T33" fmla="*/ 215 h 915"/>
                <a:gd name="T34" fmla="*/ 691 w 818"/>
                <a:gd name="T35" fmla="*/ 136 h 915"/>
                <a:gd name="T36" fmla="*/ 643 w 818"/>
                <a:gd name="T37" fmla="*/ 119 h 915"/>
                <a:gd name="T38" fmla="*/ 641 w 818"/>
                <a:gd name="T39" fmla="*/ 121 h 915"/>
                <a:gd name="T40" fmla="*/ 638 w 818"/>
                <a:gd name="T41" fmla="*/ 123 h 915"/>
                <a:gd name="T42" fmla="*/ 634 w 818"/>
                <a:gd name="T43" fmla="*/ 123 h 915"/>
                <a:gd name="T44" fmla="*/ 632 w 818"/>
                <a:gd name="T45" fmla="*/ 125 h 915"/>
                <a:gd name="T46" fmla="*/ 628 w 818"/>
                <a:gd name="T47" fmla="*/ 127 h 915"/>
                <a:gd name="T48" fmla="*/ 624 w 818"/>
                <a:gd name="T49" fmla="*/ 127 h 915"/>
                <a:gd name="T50" fmla="*/ 620 w 818"/>
                <a:gd name="T51" fmla="*/ 129 h 915"/>
                <a:gd name="T52" fmla="*/ 618 w 818"/>
                <a:gd name="T53" fmla="*/ 131 h 915"/>
                <a:gd name="T54" fmla="*/ 615 w 818"/>
                <a:gd name="T55" fmla="*/ 131 h 915"/>
                <a:gd name="T56" fmla="*/ 611 w 818"/>
                <a:gd name="T57" fmla="*/ 131 h 915"/>
                <a:gd name="T58" fmla="*/ 580 w 818"/>
                <a:gd name="T59" fmla="*/ 106 h 915"/>
                <a:gd name="T60" fmla="*/ 603 w 818"/>
                <a:gd name="T61" fmla="*/ 0 h 915"/>
                <a:gd name="T62" fmla="*/ 298 w 818"/>
                <a:gd name="T63" fmla="*/ 31 h 915"/>
                <a:gd name="T64" fmla="*/ 294 w 818"/>
                <a:gd name="T65" fmla="*/ 79 h 915"/>
                <a:gd name="T66" fmla="*/ 244 w 818"/>
                <a:gd name="T67" fmla="*/ 77 h 915"/>
                <a:gd name="T68" fmla="*/ 175 w 818"/>
                <a:gd name="T69" fmla="*/ 60 h 915"/>
                <a:gd name="T70" fmla="*/ 89 w 818"/>
                <a:gd name="T71" fmla="*/ 31 h 915"/>
                <a:gd name="T72" fmla="*/ 73 w 818"/>
                <a:gd name="T73" fmla="*/ 438 h 915"/>
                <a:gd name="T74" fmla="*/ 29 w 818"/>
                <a:gd name="T75" fmla="*/ 630 h 915"/>
                <a:gd name="T76" fmla="*/ 8 w 818"/>
                <a:gd name="T77" fmla="*/ 739 h 915"/>
                <a:gd name="T78" fmla="*/ 114 w 818"/>
                <a:gd name="T79" fmla="*/ 85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01" name="Freeform 285"/>
            <p:cNvSpPr>
              <a:spLocks/>
            </p:cNvSpPr>
            <p:nvPr/>
          </p:nvSpPr>
          <p:spPr bwMode="auto">
            <a:xfrm>
              <a:off x="3421063" y="3224213"/>
              <a:ext cx="477837" cy="417512"/>
            </a:xfrm>
            <a:custGeom>
              <a:avLst/>
              <a:gdLst>
                <a:gd name="T0" fmla="*/ 265 w 265"/>
                <a:gd name="T1" fmla="*/ 77 h 284"/>
                <a:gd name="T2" fmla="*/ 148 w 265"/>
                <a:gd name="T3" fmla="*/ 0 h 284"/>
                <a:gd name="T4" fmla="*/ 127 w 265"/>
                <a:gd name="T5" fmla="*/ 90 h 284"/>
                <a:gd name="T6" fmla="*/ 91 w 265"/>
                <a:gd name="T7" fmla="*/ 134 h 284"/>
                <a:gd name="T8" fmla="*/ 89 w 265"/>
                <a:gd name="T9" fmla="*/ 205 h 284"/>
                <a:gd name="T10" fmla="*/ 71 w 265"/>
                <a:gd name="T11" fmla="*/ 207 h 284"/>
                <a:gd name="T12" fmla="*/ 45 w 265"/>
                <a:gd name="T13" fmla="*/ 217 h 284"/>
                <a:gd name="T14" fmla="*/ 31 w 265"/>
                <a:gd name="T15" fmla="*/ 224 h 284"/>
                <a:gd name="T16" fmla="*/ 20 w 265"/>
                <a:gd name="T17" fmla="*/ 242 h 284"/>
                <a:gd name="T18" fmla="*/ 16 w 265"/>
                <a:gd name="T19" fmla="*/ 251 h 284"/>
                <a:gd name="T20" fmla="*/ 6 w 265"/>
                <a:gd name="T21" fmla="*/ 272 h 284"/>
                <a:gd name="T22" fmla="*/ 0 w 265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02" name="Freeform 286"/>
            <p:cNvSpPr>
              <a:spLocks/>
            </p:cNvSpPr>
            <p:nvPr/>
          </p:nvSpPr>
          <p:spPr bwMode="auto">
            <a:xfrm>
              <a:off x="3267075" y="3414713"/>
              <a:ext cx="153988" cy="227012"/>
            </a:xfrm>
            <a:custGeom>
              <a:avLst/>
              <a:gdLst>
                <a:gd name="T0" fmla="*/ 86 w 86"/>
                <a:gd name="T1" fmla="*/ 156 h 156"/>
                <a:gd name="T2" fmla="*/ 50 w 86"/>
                <a:gd name="T3" fmla="*/ 135 h 156"/>
                <a:gd name="T4" fmla="*/ 67 w 86"/>
                <a:gd name="T5" fmla="*/ 87 h 156"/>
                <a:gd name="T6" fmla="*/ 46 w 86"/>
                <a:gd name="T7" fmla="*/ 18 h 156"/>
                <a:gd name="T8" fmla="*/ 0 w 86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03" name="Freeform 287"/>
            <p:cNvSpPr>
              <a:spLocks/>
            </p:cNvSpPr>
            <p:nvPr/>
          </p:nvSpPr>
          <p:spPr bwMode="auto">
            <a:xfrm>
              <a:off x="3163888" y="3159125"/>
              <a:ext cx="139700" cy="255588"/>
            </a:xfrm>
            <a:custGeom>
              <a:avLst/>
              <a:gdLst>
                <a:gd name="T0" fmla="*/ 54 w 77"/>
                <a:gd name="T1" fmla="*/ 170 h 170"/>
                <a:gd name="T2" fmla="*/ 77 w 77"/>
                <a:gd name="T3" fmla="*/ 50 h 170"/>
                <a:gd name="T4" fmla="*/ 0 w 77"/>
                <a:gd name="T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04" name="Freeform 288"/>
            <p:cNvSpPr>
              <a:spLocks/>
            </p:cNvSpPr>
            <p:nvPr/>
          </p:nvSpPr>
          <p:spPr bwMode="auto">
            <a:xfrm>
              <a:off x="2960688" y="2355850"/>
              <a:ext cx="309562" cy="803275"/>
            </a:xfrm>
            <a:custGeom>
              <a:avLst/>
              <a:gdLst>
                <a:gd name="T0" fmla="*/ 115 w 173"/>
                <a:gd name="T1" fmla="*/ 545 h 545"/>
                <a:gd name="T2" fmla="*/ 173 w 173"/>
                <a:gd name="T3" fmla="*/ 456 h 545"/>
                <a:gd name="T4" fmla="*/ 115 w 173"/>
                <a:gd name="T5" fmla="*/ 357 h 545"/>
                <a:gd name="T6" fmla="*/ 110 w 173"/>
                <a:gd name="T7" fmla="*/ 84 h 545"/>
                <a:gd name="T8" fmla="*/ 0 w 173"/>
                <a:gd name="T9" fmla="*/ 51 h 545"/>
                <a:gd name="T10" fmla="*/ 4 w 173"/>
                <a:gd name="T11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05" name="Freeform 290"/>
            <p:cNvSpPr>
              <a:spLocks/>
            </p:cNvSpPr>
            <p:nvPr/>
          </p:nvSpPr>
          <p:spPr bwMode="auto">
            <a:xfrm>
              <a:off x="3324225" y="2011363"/>
              <a:ext cx="206375" cy="19050"/>
            </a:xfrm>
            <a:custGeom>
              <a:avLst/>
              <a:gdLst>
                <a:gd name="T0" fmla="*/ 0 w 117"/>
                <a:gd name="T1" fmla="*/ 15 h 15"/>
                <a:gd name="T2" fmla="*/ 55 w 117"/>
                <a:gd name="T3" fmla="*/ 15 h 15"/>
                <a:gd name="T4" fmla="*/ 117 w 117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06" name="Freeform 291"/>
            <p:cNvSpPr>
              <a:spLocks/>
            </p:cNvSpPr>
            <p:nvPr/>
          </p:nvSpPr>
          <p:spPr bwMode="auto">
            <a:xfrm>
              <a:off x="3898900" y="2733675"/>
              <a:ext cx="204788" cy="601663"/>
            </a:xfrm>
            <a:custGeom>
              <a:avLst/>
              <a:gdLst>
                <a:gd name="T0" fmla="*/ 0 w 112"/>
                <a:gd name="T1" fmla="*/ 407 h 407"/>
                <a:gd name="T2" fmla="*/ 112 w 112"/>
                <a:gd name="T3" fmla="*/ 345 h 407"/>
                <a:gd name="T4" fmla="*/ 16 w 112"/>
                <a:gd name="T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07" name="Freeform 293"/>
            <p:cNvSpPr>
              <a:spLocks/>
            </p:cNvSpPr>
            <p:nvPr/>
          </p:nvSpPr>
          <p:spPr bwMode="auto">
            <a:xfrm>
              <a:off x="2960688" y="2011363"/>
              <a:ext cx="1143000" cy="1630362"/>
            </a:xfrm>
            <a:custGeom>
              <a:avLst/>
              <a:gdLst>
                <a:gd name="T0" fmla="*/ 255 w 632"/>
                <a:gd name="T1" fmla="*/ 1105 h 1105"/>
                <a:gd name="T2" fmla="*/ 261 w 632"/>
                <a:gd name="T3" fmla="*/ 1093 h 1105"/>
                <a:gd name="T4" fmla="*/ 271 w 632"/>
                <a:gd name="T5" fmla="*/ 1072 h 1105"/>
                <a:gd name="T6" fmla="*/ 275 w 632"/>
                <a:gd name="T7" fmla="*/ 1063 h 1105"/>
                <a:gd name="T8" fmla="*/ 286 w 632"/>
                <a:gd name="T9" fmla="*/ 1045 h 1105"/>
                <a:gd name="T10" fmla="*/ 300 w 632"/>
                <a:gd name="T11" fmla="*/ 1038 h 1105"/>
                <a:gd name="T12" fmla="*/ 326 w 632"/>
                <a:gd name="T13" fmla="*/ 1028 h 1105"/>
                <a:gd name="T14" fmla="*/ 344 w 632"/>
                <a:gd name="T15" fmla="*/ 1026 h 1105"/>
                <a:gd name="T16" fmla="*/ 346 w 632"/>
                <a:gd name="T17" fmla="*/ 955 h 1105"/>
                <a:gd name="T18" fmla="*/ 382 w 632"/>
                <a:gd name="T19" fmla="*/ 911 h 1105"/>
                <a:gd name="T20" fmla="*/ 403 w 632"/>
                <a:gd name="T21" fmla="*/ 821 h 1105"/>
                <a:gd name="T22" fmla="*/ 520 w 632"/>
                <a:gd name="T23" fmla="*/ 898 h 1105"/>
                <a:gd name="T24" fmla="*/ 632 w 632"/>
                <a:gd name="T25" fmla="*/ 836 h 1105"/>
                <a:gd name="T26" fmla="*/ 536 w 632"/>
                <a:gd name="T27" fmla="*/ 491 h 1105"/>
                <a:gd name="T28" fmla="*/ 438 w 632"/>
                <a:gd name="T29" fmla="*/ 477 h 1105"/>
                <a:gd name="T30" fmla="*/ 380 w 632"/>
                <a:gd name="T31" fmla="*/ 376 h 1105"/>
                <a:gd name="T32" fmla="*/ 419 w 632"/>
                <a:gd name="T33" fmla="*/ 335 h 1105"/>
                <a:gd name="T34" fmla="*/ 396 w 632"/>
                <a:gd name="T35" fmla="*/ 201 h 1105"/>
                <a:gd name="T36" fmla="*/ 303 w 632"/>
                <a:gd name="T37" fmla="*/ 155 h 1105"/>
                <a:gd name="T38" fmla="*/ 292 w 632"/>
                <a:gd name="T39" fmla="*/ 92 h 1105"/>
                <a:gd name="T40" fmla="*/ 325 w 632"/>
                <a:gd name="T41" fmla="*/ 84 h 1105"/>
                <a:gd name="T42" fmla="*/ 319 w 632"/>
                <a:gd name="T43" fmla="*/ 0 h 1105"/>
                <a:gd name="T44" fmla="*/ 257 w 632"/>
                <a:gd name="T45" fmla="*/ 15 h 1105"/>
                <a:gd name="T46" fmla="*/ 202 w 632"/>
                <a:gd name="T47" fmla="*/ 15 h 1105"/>
                <a:gd name="T48" fmla="*/ 238 w 632"/>
                <a:gd name="T49" fmla="*/ 105 h 1105"/>
                <a:gd name="T50" fmla="*/ 231 w 632"/>
                <a:gd name="T51" fmla="*/ 107 h 1105"/>
                <a:gd name="T52" fmla="*/ 225 w 632"/>
                <a:gd name="T53" fmla="*/ 115 h 1105"/>
                <a:gd name="T54" fmla="*/ 215 w 632"/>
                <a:gd name="T55" fmla="*/ 115 h 1105"/>
                <a:gd name="T56" fmla="*/ 209 w 632"/>
                <a:gd name="T57" fmla="*/ 120 h 1105"/>
                <a:gd name="T58" fmla="*/ 198 w 632"/>
                <a:gd name="T59" fmla="*/ 128 h 1105"/>
                <a:gd name="T60" fmla="*/ 198 w 632"/>
                <a:gd name="T61" fmla="*/ 151 h 1105"/>
                <a:gd name="T62" fmla="*/ 4 w 632"/>
                <a:gd name="T63" fmla="*/ 234 h 1105"/>
                <a:gd name="T64" fmla="*/ 0 w 632"/>
                <a:gd name="T65" fmla="*/ 285 h 1105"/>
                <a:gd name="T66" fmla="*/ 110 w 632"/>
                <a:gd name="T67" fmla="*/ 318 h 1105"/>
                <a:gd name="T68" fmla="*/ 115 w 632"/>
                <a:gd name="T69" fmla="*/ 591 h 1105"/>
                <a:gd name="T70" fmla="*/ 173 w 632"/>
                <a:gd name="T71" fmla="*/ 690 h 1105"/>
                <a:gd name="T72" fmla="*/ 115 w 632"/>
                <a:gd name="T73" fmla="*/ 779 h 1105"/>
                <a:gd name="T74" fmla="*/ 192 w 632"/>
                <a:gd name="T75" fmla="*/ 829 h 1105"/>
                <a:gd name="T76" fmla="*/ 169 w 632"/>
                <a:gd name="T77" fmla="*/ 949 h 1105"/>
                <a:gd name="T78" fmla="*/ 215 w 632"/>
                <a:gd name="T79" fmla="*/ 967 h 1105"/>
                <a:gd name="T80" fmla="*/ 236 w 632"/>
                <a:gd name="T81" fmla="*/ 1036 h 1105"/>
                <a:gd name="T82" fmla="*/ 219 w 632"/>
                <a:gd name="T83" fmla="*/ 1084 h 1105"/>
                <a:gd name="T84" fmla="*/ 255 w 632"/>
                <a:gd name="T85" fmla="*/ 1105 h 1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08" name="Freeform 294"/>
            <p:cNvSpPr>
              <a:spLocks/>
            </p:cNvSpPr>
            <p:nvPr/>
          </p:nvSpPr>
          <p:spPr bwMode="auto">
            <a:xfrm>
              <a:off x="2019300" y="2087563"/>
              <a:ext cx="1250950" cy="1155700"/>
            </a:xfrm>
            <a:custGeom>
              <a:avLst/>
              <a:gdLst>
                <a:gd name="T0" fmla="*/ 524 w 693"/>
                <a:gd name="T1" fmla="*/ 183 h 781"/>
                <a:gd name="T2" fmla="*/ 520 w 693"/>
                <a:gd name="T3" fmla="*/ 234 h 781"/>
                <a:gd name="T4" fmla="*/ 630 w 693"/>
                <a:gd name="T5" fmla="*/ 267 h 781"/>
                <a:gd name="T6" fmla="*/ 635 w 693"/>
                <a:gd name="T7" fmla="*/ 540 h 781"/>
                <a:gd name="T8" fmla="*/ 693 w 693"/>
                <a:gd name="T9" fmla="*/ 639 h 781"/>
                <a:gd name="T10" fmla="*/ 635 w 693"/>
                <a:gd name="T11" fmla="*/ 728 h 781"/>
                <a:gd name="T12" fmla="*/ 559 w 693"/>
                <a:gd name="T13" fmla="*/ 680 h 781"/>
                <a:gd name="T14" fmla="*/ 532 w 693"/>
                <a:gd name="T15" fmla="*/ 703 h 781"/>
                <a:gd name="T16" fmla="*/ 411 w 693"/>
                <a:gd name="T17" fmla="*/ 705 h 781"/>
                <a:gd name="T18" fmla="*/ 413 w 693"/>
                <a:gd name="T19" fmla="*/ 720 h 781"/>
                <a:gd name="T20" fmla="*/ 190 w 693"/>
                <a:gd name="T21" fmla="*/ 718 h 781"/>
                <a:gd name="T22" fmla="*/ 0 w 693"/>
                <a:gd name="T23" fmla="*/ 781 h 781"/>
                <a:gd name="T24" fmla="*/ 14 w 693"/>
                <a:gd name="T25" fmla="*/ 495 h 781"/>
                <a:gd name="T26" fmla="*/ 111 w 693"/>
                <a:gd name="T27" fmla="*/ 455 h 781"/>
                <a:gd name="T28" fmla="*/ 111 w 693"/>
                <a:gd name="T29" fmla="*/ 98 h 781"/>
                <a:gd name="T30" fmla="*/ 71 w 693"/>
                <a:gd name="T31" fmla="*/ 25 h 781"/>
                <a:gd name="T32" fmla="*/ 86 w 693"/>
                <a:gd name="T33" fmla="*/ 0 h 781"/>
                <a:gd name="T34" fmla="*/ 301 w 693"/>
                <a:gd name="T35" fmla="*/ 104 h 781"/>
                <a:gd name="T36" fmla="*/ 317 w 693"/>
                <a:gd name="T37" fmla="*/ 104 h 781"/>
                <a:gd name="T38" fmla="*/ 330 w 693"/>
                <a:gd name="T39" fmla="*/ 98 h 781"/>
                <a:gd name="T40" fmla="*/ 336 w 693"/>
                <a:gd name="T41" fmla="*/ 92 h 781"/>
                <a:gd name="T42" fmla="*/ 346 w 693"/>
                <a:gd name="T43" fmla="*/ 91 h 781"/>
                <a:gd name="T44" fmla="*/ 465 w 693"/>
                <a:gd name="T45" fmla="*/ 94 h 781"/>
                <a:gd name="T46" fmla="*/ 524 w 693"/>
                <a:gd name="T47" fmla="*/ 183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09" name="Freeform 295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10" name="Freeform 296"/>
            <p:cNvSpPr>
              <a:spLocks/>
            </p:cNvSpPr>
            <p:nvPr/>
          </p:nvSpPr>
          <p:spPr bwMode="auto">
            <a:xfrm>
              <a:off x="7142163" y="5670550"/>
              <a:ext cx="136525" cy="228600"/>
            </a:xfrm>
            <a:custGeom>
              <a:avLst/>
              <a:gdLst>
                <a:gd name="T0" fmla="*/ 75 w 75"/>
                <a:gd name="T1" fmla="*/ 155 h 157"/>
                <a:gd name="T2" fmla="*/ 65 w 75"/>
                <a:gd name="T3" fmla="*/ 123 h 157"/>
                <a:gd name="T4" fmla="*/ 55 w 75"/>
                <a:gd name="T5" fmla="*/ 111 h 157"/>
                <a:gd name="T6" fmla="*/ 54 w 75"/>
                <a:gd name="T7" fmla="*/ 104 h 157"/>
                <a:gd name="T8" fmla="*/ 52 w 75"/>
                <a:gd name="T9" fmla="*/ 102 h 157"/>
                <a:gd name="T10" fmla="*/ 50 w 75"/>
                <a:gd name="T11" fmla="*/ 88 h 157"/>
                <a:gd name="T12" fmla="*/ 52 w 75"/>
                <a:gd name="T13" fmla="*/ 79 h 157"/>
                <a:gd name="T14" fmla="*/ 54 w 75"/>
                <a:gd name="T15" fmla="*/ 73 h 157"/>
                <a:gd name="T16" fmla="*/ 55 w 75"/>
                <a:gd name="T17" fmla="*/ 67 h 157"/>
                <a:gd name="T18" fmla="*/ 59 w 75"/>
                <a:gd name="T19" fmla="*/ 65 h 157"/>
                <a:gd name="T20" fmla="*/ 67 w 75"/>
                <a:gd name="T21" fmla="*/ 63 h 157"/>
                <a:gd name="T22" fmla="*/ 71 w 75"/>
                <a:gd name="T23" fmla="*/ 59 h 157"/>
                <a:gd name="T24" fmla="*/ 67 w 75"/>
                <a:gd name="T25" fmla="*/ 44 h 157"/>
                <a:gd name="T26" fmla="*/ 59 w 75"/>
                <a:gd name="T27" fmla="*/ 33 h 157"/>
                <a:gd name="T28" fmla="*/ 54 w 75"/>
                <a:gd name="T29" fmla="*/ 21 h 157"/>
                <a:gd name="T30" fmla="*/ 54 w 75"/>
                <a:gd name="T31" fmla="*/ 6 h 157"/>
                <a:gd name="T32" fmla="*/ 19 w 75"/>
                <a:gd name="T33" fmla="*/ 0 h 157"/>
                <a:gd name="T34" fmla="*/ 17 w 75"/>
                <a:gd name="T35" fmla="*/ 10 h 157"/>
                <a:gd name="T36" fmla="*/ 15 w 75"/>
                <a:gd name="T37" fmla="*/ 17 h 157"/>
                <a:gd name="T38" fmla="*/ 9 w 75"/>
                <a:gd name="T39" fmla="*/ 27 h 157"/>
                <a:gd name="T40" fmla="*/ 6 w 75"/>
                <a:gd name="T41" fmla="*/ 38 h 157"/>
                <a:gd name="T42" fmla="*/ 0 w 75"/>
                <a:gd name="T43" fmla="*/ 48 h 157"/>
                <a:gd name="T44" fmla="*/ 2 w 75"/>
                <a:gd name="T45" fmla="*/ 58 h 157"/>
                <a:gd name="T46" fmla="*/ 7 w 75"/>
                <a:gd name="T47" fmla="*/ 67 h 157"/>
                <a:gd name="T48" fmla="*/ 11 w 75"/>
                <a:gd name="T49" fmla="*/ 81 h 157"/>
                <a:gd name="T50" fmla="*/ 19 w 75"/>
                <a:gd name="T51" fmla="*/ 92 h 157"/>
                <a:gd name="T52" fmla="*/ 23 w 75"/>
                <a:gd name="T53" fmla="*/ 96 h 157"/>
                <a:gd name="T54" fmla="*/ 25 w 75"/>
                <a:gd name="T55" fmla="*/ 109 h 157"/>
                <a:gd name="T56" fmla="*/ 30 w 75"/>
                <a:gd name="T57" fmla="*/ 127 h 157"/>
                <a:gd name="T58" fmla="*/ 40 w 75"/>
                <a:gd name="T59" fmla="*/ 140 h 157"/>
                <a:gd name="T60" fmla="*/ 55 w 75"/>
                <a:gd name="T61" fmla="*/ 146 h 157"/>
                <a:gd name="T62" fmla="*/ 71 w 75"/>
                <a:gd name="T63" fmla="*/ 157 h 157"/>
                <a:gd name="T64" fmla="*/ 75 w 75"/>
                <a:gd name="T65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11" name="Freeform 297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12" name="Freeform 298"/>
            <p:cNvSpPr>
              <a:spLocks/>
            </p:cNvSpPr>
            <p:nvPr/>
          </p:nvSpPr>
          <p:spPr bwMode="auto">
            <a:xfrm>
              <a:off x="7319963" y="5527675"/>
              <a:ext cx="242887" cy="136525"/>
            </a:xfrm>
            <a:custGeom>
              <a:avLst/>
              <a:gdLst>
                <a:gd name="T0" fmla="*/ 128 w 134"/>
                <a:gd name="T1" fmla="*/ 25 h 90"/>
                <a:gd name="T2" fmla="*/ 122 w 134"/>
                <a:gd name="T3" fmla="*/ 13 h 90"/>
                <a:gd name="T4" fmla="*/ 90 w 134"/>
                <a:gd name="T5" fmla="*/ 23 h 90"/>
                <a:gd name="T6" fmla="*/ 74 w 134"/>
                <a:gd name="T7" fmla="*/ 0 h 90"/>
                <a:gd name="T8" fmla="*/ 55 w 134"/>
                <a:gd name="T9" fmla="*/ 8 h 90"/>
                <a:gd name="T10" fmla="*/ 59 w 134"/>
                <a:gd name="T11" fmla="*/ 23 h 90"/>
                <a:gd name="T12" fmla="*/ 11 w 134"/>
                <a:gd name="T13" fmla="*/ 36 h 90"/>
                <a:gd name="T14" fmla="*/ 11 w 134"/>
                <a:gd name="T15" fmla="*/ 38 h 90"/>
                <a:gd name="T16" fmla="*/ 5 w 134"/>
                <a:gd name="T17" fmla="*/ 59 h 90"/>
                <a:gd name="T18" fmla="*/ 0 w 134"/>
                <a:gd name="T19" fmla="*/ 69 h 90"/>
                <a:gd name="T20" fmla="*/ 21 w 134"/>
                <a:gd name="T21" fmla="*/ 90 h 90"/>
                <a:gd name="T22" fmla="*/ 74 w 134"/>
                <a:gd name="T23" fmla="*/ 67 h 90"/>
                <a:gd name="T24" fmla="*/ 90 w 134"/>
                <a:gd name="T25" fmla="*/ 71 h 90"/>
                <a:gd name="T26" fmla="*/ 99 w 134"/>
                <a:gd name="T27" fmla="*/ 65 h 90"/>
                <a:gd name="T28" fmla="*/ 90 w 134"/>
                <a:gd name="T29" fmla="*/ 52 h 90"/>
                <a:gd name="T30" fmla="*/ 115 w 134"/>
                <a:gd name="T31" fmla="*/ 38 h 90"/>
                <a:gd name="T32" fmla="*/ 121 w 134"/>
                <a:gd name="T33" fmla="*/ 42 h 90"/>
                <a:gd name="T34" fmla="*/ 134 w 134"/>
                <a:gd name="T35" fmla="*/ 36 h 90"/>
                <a:gd name="T36" fmla="*/ 128 w 134"/>
                <a:gd name="T37" fmla="*/ 2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13" name="Freeform 299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14" name="Freeform 300"/>
            <p:cNvSpPr>
              <a:spLocks/>
            </p:cNvSpPr>
            <p:nvPr/>
          </p:nvSpPr>
          <p:spPr bwMode="auto">
            <a:xfrm>
              <a:off x="7232650" y="5699125"/>
              <a:ext cx="301625" cy="200025"/>
            </a:xfrm>
            <a:custGeom>
              <a:avLst/>
              <a:gdLst>
                <a:gd name="T0" fmla="*/ 25 w 167"/>
                <a:gd name="T1" fmla="*/ 134 h 134"/>
                <a:gd name="T2" fmla="*/ 15 w 167"/>
                <a:gd name="T3" fmla="*/ 102 h 134"/>
                <a:gd name="T4" fmla="*/ 5 w 167"/>
                <a:gd name="T5" fmla="*/ 90 h 134"/>
                <a:gd name="T6" fmla="*/ 4 w 167"/>
                <a:gd name="T7" fmla="*/ 83 h 134"/>
                <a:gd name="T8" fmla="*/ 2 w 167"/>
                <a:gd name="T9" fmla="*/ 81 h 134"/>
                <a:gd name="T10" fmla="*/ 0 w 167"/>
                <a:gd name="T11" fmla="*/ 67 h 134"/>
                <a:gd name="T12" fmla="*/ 2 w 167"/>
                <a:gd name="T13" fmla="*/ 58 h 134"/>
                <a:gd name="T14" fmla="*/ 4 w 167"/>
                <a:gd name="T15" fmla="*/ 52 h 134"/>
                <a:gd name="T16" fmla="*/ 5 w 167"/>
                <a:gd name="T17" fmla="*/ 46 h 134"/>
                <a:gd name="T18" fmla="*/ 9 w 167"/>
                <a:gd name="T19" fmla="*/ 44 h 134"/>
                <a:gd name="T20" fmla="*/ 17 w 167"/>
                <a:gd name="T21" fmla="*/ 42 h 134"/>
                <a:gd name="T22" fmla="*/ 21 w 167"/>
                <a:gd name="T23" fmla="*/ 38 h 134"/>
                <a:gd name="T24" fmla="*/ 17 w 167"/>
                <a:gd name="T25" fmla="*/ 23 h 134"/>
                <a:gd name="T26" fmla="*/ 9 w 167"/>
                <a:gd name="T27" fmla="*/ 12 h 134"/>
                <a:gd name="T28" fmla="*/ 4 w 167"/>
                <a:gd name="T29" fmla="*/ 0 h 134"/>
                <a:gd name="T30" fmla="*/ 40 w 167"/>
                <a:gd name="T31" fmla="*/ 12 h 134"/>
                <a:gd name="T32" fmla="*/ 82 w 167"/>
                <a:gd name="T33" fmla="*/ 4 h 134"/>
                <a:gd name="T34" fmla="*/ 96 w 167"/>
                <a:gd name="T35" fmla="*/ 2 h 134"/>
                <a:gd name="T36" fmla="*/ 167 w 167"/>
                <a:gd name="T37" fmla="*/ 79 h 134"/>
                <a:gd name="T38" fmla="*/ 107 w 167"/>
                <a:gd name="T39" fmla="*/ 115 h 134"/>
                <a:gd name="T40" fmla="*/ 25 w 167"/>
                <a:gd name="T41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15" name="Freeform 301"/>
            <p:cNvSpPr>
              <a:spLocks/>
            </p:cNvSpPr>
            <p:nvPr/>
          </p:nvSpPr>
          <p:spPr bwMode="auto">
            <a:xfrm>
              <a:off x="7113588" y="5402263"/>
              <a:ext cx="366712" cy="312737"/>
            </a:xfrm>
            <a:custGeom>
              <a:avLst/>
              <a:gdLst>
                <a:gd name="T0" fmla="*/ 14 w 204"/>
                <a:gd name="T1" fmla="*/ 29 h 212"/>
                <a:gd name="T2" fmla="*/ 8 w 204"/>
                <a:gd name="T3" fmla="*/ 39 h 212"/>
                <a:gd name="T4" fmla="*/ 0 w 204"/>
                <a:gd name="T5" fmla="*/ 48 h 212"/>
                <a:gd name="T6" fmla="*/ 0 w 204"/>
                <a:gd name="T7" fmla="*/ 58 h 212"/>
                <a:gd name="T8" fmla="*/ 4 w 204"/>
                <a:gd name="T9" fmla="*/ 66 h 212"/>
                <a:gd name="T10" fmla="*/ 4 w 204"/>
                <a:gd name="T11" fmla="*/ 73 h 212"/>
                <a:gd name="T12" fmla="*/ 8 w 204"/>
                <a:gd name="T13" fmla="*/ 77 h 212"/>
                <a:gd name="T14" fmla="*/ 16 w 204"/>
                <a:gd name="T15" fmla="*/ 91 h 212"/>
                <a:gd name="T16" fmla="*/ 29 w 204"/>
                <a:gd name="T17" fmla="*/ 102 h 212"/>
                <a:gd name="T18" fmla="*/ 35 w 204"/>
                <a:gd name="T19" fmla="*/ 114 h 212"/>
                <a:gd name="T20" fmla="*/ 39 w 204"/>
                <a:gd name="T21" fmla="*/ 125 h 212"/>
                <a:gd name="T22" fmla="*/ 35 w 204"/>
                <a:gd name="T23" fmla="*/ 137 h 212"/>
                <a:gd name="T24" fmla="*/ 37 w 204"/>
                <a:gd name="T25" fmla="*/ 146 h 212"/>
                <a:gd name="T26" fmla="*/ 39 w 204"/>
                <a:gd name="T27" fmla="*/ 156 h 212"/>
                <a:gd name="T28" fmla="*/ 33 w 204"/>
                <a:gd name="T29" fmla="*/ 164 h 212"/>
                <a:gd name="T30" fmla="*/ 33 w 204"/>
                <a:gd name="T31" fmla="*/ 171 h 212"/>
                <a:gd name="T32" fmla="*/ 35 w 204"/>
                <a:gd name="T33" fmla="*/ 179 h 212"/>
                <a:gd name="T34" fmla="*/ 70 w 204"/>
                <a:gd name="T35" fmla="*/ 185 h 212"/>
                <a:gd name="T36" fmla="*/ 70 w 204"/>
                <a:gd name="T37" fmla="*/ 200 h 212"/>
                <a:gd name="T38" fmla="*/ 106 w 204"/>
                <a:gd name="T39" fmla="*/ 212 h 212"/>
                <a:gd name="T40" fmla="*/ 148 w 204"/>
                <a:gd name="T41" fmla="*/ 204 h 212"/>
                <a:gd name="T42" fmla="*/ 156 w 204"/>
                <a:gd name="T43" fmla="*/ 192 h 212"/>
                <a:gd name="T44" fmla="*/ 167 w 204"/>
                <a:gd name="T45" fmla="*/ 194 h 212"/>
                <a:gd name="T46" fmla="*/ 169 w 204"/>
                <a:gd name="T47" fmla="*/ 185 h 212"/>
                <a:gd name="T48" fmla="*/ 204 w 204"/>
                <a:gd name="T49" fmla="*/ 173 h 212"/>
                <a:gd name="T50" fmla="*/ 204 w 204"/>
                <a:gd name="T51" fmla="*/ 156 h 212"/>
                <a:gd name="T52" fmla="*/ 188 w 204"/>
                <a:gd name="T53" fmla="*/ 152 h 212"/>
                <a:gd name="T54" fmla="*/ 135 w 204"/>
                <a:gd name="T55" fmla="*/ 175 h 212"/>
                <a:gd name="T56" fmla="*/ 114 w 204"/>
                <a:gd name="T57" fmla="*/ 154 h 212"/>
                <a:gd name="T58" fmla="*/ 119 w 204"/>
                <a:gd name="T59" fmla="*/ 144 h 212"/>
                <a:gd name="T60" fmla="*/ 125 w 204"/>
                <a:gd name="T61" fmla="*/ 123 h 212"/>
                <a:gd name="T62" fmla="*/ 125 w 204"/>
                <a:gd name="T63" fmla="*/ 121 h 212"/>
                <a:gd name="T64" fmla="*/ 123 w 204"/>
                <a:gd name="T65" fmla="*/ 118 h 212"/>
                <a:gd name="T66" fmla="*/ 114 w 204"/>
                <a:gd name="T67" fmla="*/ 112 h 212"/>
                <a:gd name="T68" fmla="*/ 110 w 204"/>
                <a:gd name="T69" fmla="*/ 106 h 212"/>
                <a:gd name="T70" fmla="*/ 114 w 204"/>
                <a:gd name="T71" fmla="*/ 102 h 212"/>
                <a:gd name="T72" fmla="*/ 121 w 204"/>
                <a:gd name="T73" fmla="*/ 100 h 212"/>
                <a:gd name="T74" fmla="*/ 131 w 204"/>
                <a:gd name="T75" fmla="*/ 89 h 212"/>
                <a:gd name="T76" fmla="*/ 133 w 204"/>
                <a:gd name="T77" fmla="*/ 83 h 212"/>
                <a:gd name="T78" fmla="*/ 133 w 204"/>
                <a:gd name="T79" fmla="*/ 81 h 212"/>
                <a:gd name="T80" fmla="*/ 93 w 204"/>
                <a:gd name="T81" fmla="*/ 68 h 212"/>
                <a:gd name="T82" fmla="*/ 93 w 204"/>
                <a:gd name="T83" fmla="*/ 27 h 212"/>
                <a:gd name="T84" fmla="*/ 39 w 204"/>
                <a:gd name="T85" fmla="*/ 0 h 212"/>
                <a:gd name="T86" fmla="*/ 33 w 204"/>
                <a:gd name="T87" fmla="*/ 10 h 212"/>
                <a:gd name="T88" fmla="*/ 25 w 204"/>
                <a:gd name="T89" fmla="*/ 12 h 212"/>
                <a:gd name="T90" fmla="*/ 22 w 204"/>
                <a:gd name="T91" fmla="*/ 18 h 212"/>
                <a:gd name="T92" fmla="*/ 14 w 204"/>
                <a:gd name="T93" fmla="*/ 2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16" name="Freeform 302"/>
            <p:cNvSpPr>
              <a:spLocks/>
            </p:cNvSpPr>
            <p:nvPr/>
          </p:nvSpPr>
          <p:spPr bwMode="auto">
            <a:xfrm>
              <a:off x="7380288" y="5534025"/>
              <a:ext cx="493712" cy="371475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17" name="Freeform 303"/>
            <p:cNvSpPr>
              <a:spLocks/>
            </p:cNvSpPr>
            <p:nvPr/>
          </p:nvSpPr>
          <p:spPr bwMode="auto">
            <a:xfrm>
              <a:off x="7380288" y="5516563"/>
              <a:ext cx="493712" cy="388937"/>
            </a:xfrm>
            <a:custGeom>
              <a:avLst/>
              <a:gdLst>
                <a:gd name="T0" fmla="*/ 252 w 273"/>
                <a:gd name="T1" fmla="*/ 174 h 253"/>
                <a:gd name="T2" fmla="*/ 252 w 273"/>
                <a:gd name="T3" fmla="*/ 94 h 253"/>
                <a:gd name="T4" fmla="*/ 215 w 273"/>
                <a:gd name="T5" fmla="*/ 94 h 253"/>
                <a:gd name="T6" fmla="*/ 215 w 273"/>
                <a:gd name="T7" fmla="*/ 75 h 253"/>
                <a:gd name="T8" fmla="*/ 200 w 273"/>
                <a:gd name="T9" fmla="*/ 71 h 253"/>
                <a:gd name="T10" fmla="*/ 192 w 273"/>
                <a:gd name="T11" fmla="*/ 63 h 253"/>
                <a:gd name="T12" fmla="*/ 192 w 273"/>
                <a:gd name="T13" fmla="*/ 44 h 253"/>
                <a:gd name="T14" fmla="*/ 156 w 273"/>
                <a:gd name="T15" fmla="*/ 0 h 253"/>
                <a:gd name="T16" fmla="*/ 94 w 273"/>
                <a:gd name="T17" fmla="*/ 23 h 253"/>
                <a:gd name="T18" fmla="*/ 100 w 273"/>
                <a:gd name="T19" fmla="*/ 34 h 253"/>
                <a:gd name="T20" fmla="*/ 87 w 273"/>
                <a:gd name="T21" fmla="*/ 40 h 253"/>
                <a:gd name="T22" fmla="*/ 81 w 273"/>
                <a:gd name="T23" fmla="*/ 36 h 253"/>
                <a:gd name="T24" fmla="*/ 56 w 273"/>
                <a:gd name="T25" fmla="*/ 50 h 253"/>
                <a:gd name="T26" fmla="*/ 65 w 273"/>
                <a:gd name="T27" fmla="*/ 63 h 253"/>
                <a:gd name="T28" fmla="*/ 56 w 273"/>
                <a:gd name="T29" fmla="*/ 69 h 253"/>
                <a:gd name="T30" fmla="*/ 56 w 273"/>
                <a:gd name="T31" fmla="*/ 86 h 253"/>
                <a:gd name="T32" fmla="*/ 21 w 273"/>
                <a:gd name="T33" fmla="*/ 98 h 253"/>
                <a:gd name="T34" fmla="*/ 19 w 273"/>
                <a:gd name="T35" fmla="*/ 107 h 253"/>
                <a:gd name="T36" fmla="*/ 8 w 273"/>
                <a:gd name="T37" fmla="*/ 105 h 253"/>
                <a:gd name="T38" fmla="*/ 0 w 273"/>
                <a:gd name="T39" fmla="*/ 117 h 253"/>
                <a:gd name="T40" fmla="*/ 14 w 273"/>
                <a:gd name="T41" fmla="*/ 115 h 253"/>
                <a:gd name="T42" fmla="*/ 85 w 273"/>
                <a:gd name="T43" fmla="*/ 192 h 253"/>
                <a:gd name="T44" fmla="*/ 104 w 273"/>
                <a:gd name="T45" fmla="*/ 213 h 253"/>
                <a:gd name="T46" fmla="*/ 110 w 273"/>
                <a:gd name="T47" fmla="*/ 215 h 253"/>
                <a:gd name="T48" fmla="*/ 115 w 273"/>
                <a:gd name="T49" fmla="*/ 215 h 253"/>
                <a:gd name="T50" fmla="*/ 119 w 273"/>
                <a:gd name="T51" fmla="*/ 215 h 253"/>
                <a:gd name="T52" fmla="*/ 125 w 273"/>
                <a:gd name="T53" fmla="*/ 207 h 253"/>
                <a:gd name="T54" fmla="*/ 133 w 273"/>
                <a:gd name="T55" fmla="*/ 201 h 253"/>
                <a:gd name="T56" fmla="*/ 217 w 273"/>
                <a:gd name="T57" fmla="*/ 201 h 253"/>
                <a:gd name="T58" fmla="*/ 217 w 273"/>
                <a:gd name="T59" fmla="*/ 253 h 253"/>
                <a:gd name="T60" fmla="*/ 273 w 273"/>
                <a:gd name="T61" fmla="*/ 247 h 253"/>
                <a:gd name="T62" fmla="*/ 252 w 273"/>
                <a:gd name="T63" fmla="*/ 201 h 253"/>
                <a:gd name="T64" fmla="*/ 252 w 273"/>
                <a:gd name="T65" fmla="*/ 174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18" name="Freeform 304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19" name="Freeform 305"/>
            <p:cNvSpPr>
              <a:spLocks/>
            </p:cNvSpPr>
            <p:nvPr/>
          </p:nvSpPr>
          <p:spPr bwMode="auto">
            <a:xfrm>
              <a:off x="7662863" y="5467350"/>
              <a:ext cx="439737" cy="322263"/>
            </a:xfrm>
            <a:custGeom>
              <a:avLst/>
              <a:gdLst>
                <a:gd name="T0" fmla="*/ 243 w 243"/>
                <a:gd name="T1" fmla="*/ 190 h 216"/>
                <a:gd name="T2" fmla="*/ 193 w 243"/>
                <a:gd name="T3" fmla="*/ 203 h 216"/>
                <a:gd name="T4" fmla="*/ 161 w 243"/>
                <a:gd name="T5" fmla="*/ 190 h 216"/>
                <a:gd name="T6" fmla="*/ 96 w 243"/>
                <a:gd name="T7" fmla="*/ 216 h 216"/>
                <a:gd name="T8" fmla="*/ 96 w 243"/>
                <a:gd name="T9" fmla="*/ 136 h 216"/>
                <a:gd name="T10" fmla="*/ 59 w 243"/>
                <a:gd name="T11" fmla="*/ 136 h 216"/>
                <a:gd name="T12" fmla="*/ 59 w 243"/>
                <a:gd name="T13" fmla="*/ 117 h 216"/>
                <a:gd name="T14" fmla="*/ 44 w 243"/>
                <a:gd name="T15" fmla="*/ 113 h 216"/>
                <a:gd name="T16" fmla="*/ 36 w 243"/>
                <a:gd name="T17" fmla="*/ 105 h 216"/>
                <a:gd name="T18" fmla="*/ 36 w 243"/>
                <a:gd name="T19" fmla="*/ 86 h 216"/>
                <a:gd name="T20" fmla="*/ 0 w 243"/>
                <a:gd name="T21" fmla="*/ 42 h 216"/>
                <a:gd name="T22" fmla="*/ 101 w 243"/>
                <a:gd name="T23" fmla="*/ 36 h 216"/>
                <a:gd name="T24" fmla="*/ 122 w 243"/>
                <a:gd name="T25" fmla="*/ 0 h 216"/>
                <a:gd name="T26" fmla="*/ 186 w 243"/>
                <a:gd name="T27" fmla="*/ 34 h 216"/>
                <a:gd name="T28" fmla="*/ 178 w 243"/>
                <a:gd name="T29" fmla="*/ 36 h 216"/>
                <a:gd name="T30" fmla="*/ 169 w 243"/>
                <a:gd name="T31" fmla="*/ 53 h 216"/>
                <a:gd name="T32" fmla="*/ 161 w 243"/>
                <a:gd name="T33" fmla="*/ 65 h 216"/>
                <a:gd name="T34" fmla="*/ 161 w 243"/>
                <a:gd name="T35" fmla="*/ 71 h 216"/>
                <a:gd name="T36" fmla="*/ 169 w 243"/>
                <a:gd name="T37" fmla="*/ 74 h 216"/>
                <a:gd name="T38" fmla="*/ 172 w 243"/>
                <a:gd name="T39" fmla="*/ 86 h 216"/>
                <a:gd name="T40" fmla="*/ 174 w 243"/>
                <a:gd name="T41" fmla="*/ 99 h 216"/>
                <a:gd name="T42" fmla="*/ 169 w 243"/>
                <a:gd name="T43" fmla="*/ 115 h 216"/>
                <a:gd name="T44" fmla="*/ 169 w 243"/>
                <a:gd name="T45" fmla="*/ 122 h 216"/>
                <a:gd name="T46" fmla="*/ 201 w 243"/>
                <a:gd name="T47" fmla="*/ 161 h 216"/>
                <a:gd name="T48" fmla="*/ 243 w 243"/>
                <a:gd name="T49" fmla="*/ 19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20" name="Freeform 306"/>
            <p:cNvSpPr>
              <a:spLocks/>
            </p:cNvSpPr>
            <p:nvPr/>
          </p:nvSpPr>
          <p:spPr bwMode="auto">
            <a:xfrm>
              <a:off x="7113588" y="5189538"/>
              <a:ext cx="771525" cy="392112"/>
            </a:xfrm>
            <a:custGeom>
              <a:avLst/>
              <a:gdLst>
                <a:gd name="T0" fmla="*/ 14 w 426"/>
                <a:gd name="T1" fmla="*/ 119 h 268"/>
                <a:gd name="T2" fmla="*/ 73 w 426"/>
                <a:gd name="T3" fmla="*/ 119 h 268"/>
                <a:gd name="T4" fmla="*/ 81 w 426"/>
                <a:gd name="T5" fmla="*/ 119 h 268"/>
                <a:gd name="T6" fmla="*/ 94 w 426"/>
                <a:gd name="T7" fmla="*/ 123 h 268"/>
                <a:gd name="T8" fmla="*/ 106 w 426"/>
                <a:gd name="T9" fmla="*/ 119 h 268"/>
                <a:gd name="T10" fmla="*/ 123 w 426"/>
                <a:gd name="T11" fmla="*/ 119 h 268"/>
                <a:gd name="T12" fmla="*/ 127 w 426"/>
                <a:gd name="T13" fmla="*/ 111 h 268"/>
                <a:gd name="T14" fmla="*/ 127 w 426"/>
                <a:gd name="T15" fmla="*/ 101 h 268"/>
                <a:gd name="T16" fmla="*/ 127 w 426"/>
                <a:gd name="T17" fmla="*/ 96 h 268"/>
                <a:gd name="T18" fmla="*/ 135 w 426"/>
                <a:gd name="T19" fmla="*/ 90 h 268"/>
                <a:gd name="T20" fmla="*/ 142 w 426"/>
                <a:gd name="T21" fmla="*/ 90 h 268"/>
                <a:gd name="T22" fmla="*/ 146 w 426"/>
                <a:gd name="T23" fmla="*/ 88 h 268"/>
                <a:gd name="T24" fmla="*/ 146 w 426"/>
                <a:gd name="T25" fmla="*/ 82 h 268"/>
                <a:gd name="T26" fmla="*/ 150 w 426"/>
                <a:gd name="T27" fmla="*/ 78 h 268"/>
                <a:gd name="T28" fmla="*/ 160 w 426"/>
                <a:gd name="T29" fmla="*/ 80 h 268"/>
                <a:gd name="T30" fmla="*/ 165 w 426"/>
                <a:gd name="T31" fmla="*/ 78 h 268"/>
                <a:gd name="T32" fmla="*/ 171 w 426"/>
                <a:gd name="T33" fmla="*/ 69 h 268"/>
                <a:gd name="T34" fmla="*/ 179 w 426"/>
                <a:gd name="T35" fmla="*/ 65 h 268"/>
                <a:gd name="T36" fmla="*/ 179 w 426"/>
                <a:gd name="T37" fmla="*/ 57 h 268"/>
                <a:gd name="T38" fmla="*/ 188 w 426"/>
                <a:gd name="T39" fmla="*/ 53 h 268"/>
                <a:gd name="T40" fmla="*/ 196 w 426"/>
                <a:gd name="T41" fmla="*/ 46 h 268"/>
                <a:gd name="T42" fmla="*/ 206 w 426"/>
                <a:gd name="T43" fmla="*/ 36 h 268"/>
                <a:gd name="T44" fmla="*/ 196 w 426"/>
                <a:gd name="T45" fmla="*/ 30 h 268"/>
                <a:gd name="T46" fmla="*/ 206 w 426"/>
                <a:gd name="T47" fmla="*/ 23 h 268"/>
                <a:gd name="T48" fmla="*/ 213 w 426"/>
                <a:gd name="T49" fmla="*/ 17 h 268"/>
                <a:gd name="T50" fmla="*/ 221 w 426"/>
                <a:gd name="T51" fmla="*/ 13 h 268"/>
                <a:gd name="T52" fmla="*/ 229 w 426"/>
                <a:gd name="T53" fmla="*/ 0 h 268"/>
                <a:gd name="T54" fmla="*/ 365 w 426"/>
                <a:gd name="T55" fmla="*/ 78 h 268"/>
                <a:gd name="T56" fmla="*/ 342 w 426"/>
                <a:gd name="T57" fmla="*/ 142 h 268"/>
                <a:gd name="T58" fmla="*/ 426 w 426"/>
                <a:gd name="T59" fmla="*/ 192 h 268"/>
                <a:gd name="T60" fmla="*/ 405 w 426"/>
                <a:gd name="T61" fmla="*/ 228 h 268"/>
                <a:gd name="T62" fmla="*/ 304 w 426"/>
                <a:gd name="T63" fmla="*/ 234 h 268"/>
                <a:gd name="T64" fmla="*/ 242 w 426"/>
                <a:gd name="T65" fmla="*/ 257 h 268"/>
                <a:gd name="T66" fmla="*/ 236 w 426"/>
                <a:gd name="T67" fmla="*/ 245 h 268"/>
                <a:gd name="T68" fmla="*/ 204 w 426"/>
                <a:gd name="T69" fmla="*/ 255 h 268"/>
                <a:gd name="T70" fmla="*/ 188 w 426"/>
                <a:gd name="T71" fmla="*/ 232 h 268"/>
                <a:gd name="T72" fmla="*/ 169 w 426"/>
                <a:gd name="T73" fmla="*/ 240 h 268"/>
                <a:gd name="T74" fmla="*/ 173 w 426"/>
                <a:gd name="T75" fmla="*/ 255 h 268"/>
                <a:gd name="T76" fmla="*/ 125 w 426"/>
                <a:gd name="T77" fmla="*/ 268 h 268"/>
                <a:gd name="T78" fmla="*/ 123 w 426"/>
                <a:gd name="T79" fmla="*/ 265 h 268"/>
                <a:gd name="T80" fmla="*/ 114 w 426"/>
                <a:gd name="T81" fmla="*/ 259 h 268"/>
                <a:gd name="T82" fmla="*/ 110 w 426"/>
                <a:gd name="T83" fmla="*/ 253 h 268"/>
                <a:gd name="T84" fmla="*/ 114 w 426"/>
                <a:gd name="T85" fmla="*/ 249 h 268"/>
                <a:gd name="T86" fmla="*/ 121 w 426"/>
                <a:gd name="T87" fmla="*/ 247 h 268"/>
                <a:gd name="T88" fmla="*/ 131 w 426"/>
                <a:gd name="T89" fmla="*/ 236 h 268"/>
                <a:gd name="T90" fmla="*/ 133 w 426"/>
                <a:gd name="T91" fmla="*/ 230 h 268"/>
                <a:gd name="T92" fmla="*/ 133 w 426"/>
                <a:gd name="T93" fmla="*/ 228 h 268"/>
                <a:gd name="T94" fmla="*/ 93 w 426"/>
                <a:gd name="T95" fmla="*/ 215 h 268"/>
                <a:gd name="T96" fmla="*/ 93 w 426"/>
                <a:gd name="T97" fmla="*/ 174 h 268"/>
                <a:gd name="T98" fmla="*/ 39 w 426"/>
                <a:gd name="T99" fmla="*/ 147 h 268"/>
                <a:gd name="T100" fmla="*/ 22 w 426"/>
                <a:gd name="T101" fmla="*/ 140 h 268"/>
                <a:gd name="T102" fmla="*/ 0 w 426"/>
                <a:gd name="T103" fmla="*/ 119 h 268"/>
                <a:gd name="T104" fmla="*/ 14 w 426"/>
                <a:gd name="T105" fmla="*/ 11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21" name="Freeform 307"/>
            <p:cNvSpPr>
              <a:spLocks/>
            </p:cNvSpPr>
            <p:nvPr/>
          </p:nvSpPr>
          <p:spPr bwMode="auto">
            <a:xfrm>
              <a:off x="7723188" y="5753100"/>
              <a:ext cx="511175" cy="715963"/>
            </a:xfrm>
            <a:custGeom>
              <a:avLst/>
              <a:gdLst>
                <a:gd name="T0" fmla="*/ 188 w 282"/>
                <a:gd name="T1" fmla="*/ 485 h 485"/>
                <a:gd name="T2" fmla="*/ 171 w 282"/>
                <a:gd name="T3" fmla="*/ 429 h 485"/>
                <a:gd name="T4" fmla="*/ 167 w 282"/>
                <a:gd name="T5" fmla="*/ 414 h 485"/>
                <a:gd name="T6" fmla="*/ 35 w 282"/>
                <a:gd name="T7" fmla="*/ 357 h 485"/>
                <a:gd name="T8" fmla="*/ 35 w 282"/>
                <a:gd name="T9" fmla="*/ 284 h 485"/>
                <a:gd name="T10" fmla="*/ 27 w 282"/>
                <a:gd name="T11" fmla="*/ 278 h 485"/>
                <a:gd name="T12" fmla="*/ 23 w 282"/>
                <a:gd name="T13" fmla="*/ 276 h 485"/>
                <a:gd name="T14" fmla="*/ 14 w 282"/>
                <a:gd name="T15" fmla="*/ 268 h 485"/>
                <a:gd name="T16" fmla="*/ 0 w 282"/>
                <a:gd name="T17" fmla="*/ 264 h 485"/>
                <a:gd name="T18" fmla="*/ 52 w 282"/>
                <a:gd name="T19" fmla="*/ 209 h 485"/>
                <a:gd name="T20" fmla="*/ 77 w 282"/>
                <a:gd name="T21" fmla="*/ 168 h 485"/>
                <a:gd name="T22" fmla="*/ 85 w 282"/>
                <a:gd name="T23" fmla="*/ 99 h 485"/>
                <a:gd name="T24" fmla="*/ 64 w 282"/>
                <a:gd name="T25" fmla="*/ 53 h 485"/>
                <a:gd name="T26" fmla="*/ 64 w 282"/>
                <a:gd name="T27" fmla="*/ 26 h 485"/>
                <a:gd name="T28" fmla="*/ 129 w 282"/>
                <a:gd name="T29" fmla="*/ 0 h 485"/>
                <a:gd name="T30" fmla="*/ 161 w 282"/>
                <a:gd name="T31" fmla="*/ 13 h 485"/>
                <a:gd name="T32" fmla="*/ 211 w 282"/>
                <a:gd name="T33" fmla="*/ 0 h 485"/>
                <a:gd name="T34" fmla="*/ 236 w 282"/>
                <a:gd name="T35" fmla="*/ 19 h 485"/>
                <a:gd name="T36" fmla="*/ 277 w 282"/>
                <a:gd name="T37" fmla="*/ 46 h 485"/>
                <a:gd name="T38" fmla="*/ 267 w 282"/>
                <a:gd name="T39" fmla="*/ 67 h 485"/>
                <a:gd name="T40" fmla="*/ 261 w 282"/>
                <a:gd name="T41" fmla="*/ 101 h 485"/>
                <a:gd name="T42" fmla="*/ 279 w 282"/>
                <a:gd name="T43" fmla="*/ 180 h 485"/>
                <a:gd name="T44" fmla="*/ 263 w 282"/>
                <a:gd name="T45" fmla="*/ 203 h 485"/>
                <a:gd name="T46" fmla="*/ 234 w 282"/>
                <a:gd name="T47" fmla="*/ 218 h 485"/>
                <a:gd name="T48" fmla="*/ 202 w 282"/>
                <a:gd name="T49" fmla="*/ 224 h 485"/>
                <a:gd name="T50" fmla="*/ 173 w 282"/>
                <a:gd name="T51" fmla="*/ 211 h 485"/>
                <a:gd name="T52" fmla="*/ 146 w 282"/>
                <a:gd name="T53" fmla="*/ 201 h 485"/>
                <a:gd name="T54" fmla="*/ 129 w 282"/>
                <a:gd name="T55" fmla="*/ 209 h 485"/>
                <a:gd name="T56" fmla="*/ 117 w 282"/>
                <a:gd name="T57" fmla="*/ 222 h 485"/>
                <a:gd name="T58" fmla="*/ 112 w 282"/>
                <a:gd name="T59" fmla="*/ 241 h 485"/>
                <a:gd name="T60" fmla="*/ 114 w 282"/>
                <a:gd name="T61" fmla="*/ 257 h 485"/>
                <a:gd name="T62" fmla="*/ 150 w 282"/>
                <a:gd name="T63" fmla="*/ 268 h 485"/>
                <a:gd name="T64" fmla="*/ 179 w 282"/>
                <a:gd name="T65" fmla="*/ 286 h 485"/>
                <a:gd name="T66" fmla="*/ 206 w 282"/>
                <a:gd name="T67" fmla="*/ 305 h 485"/>
                <a:gd name="T68" fmla="*/ 231 w 282"/>
                <a:gd name="T69" fmla="*/ 330 h 485"/>
                <a:gd name="T70" fmla="*/ 263 w 282"/>
                <a:gd name="T71" fmla="*/ 358 h 485"/>
                <a:gd name="T72" fmla="*/ 263 w 282"/>
                <a:gd name="T73" fmla="*/ 376 h 485"/>
                <a:gd name="T74" fmla="*/ 279 w 282"/>
                <a:gd name="T75" fmla="*/ 406 h 485"/>
                <a:gd name="T76" fmla="*/ 282 w 282"/>
                <a:gd name="T77" fmla="*/ 447 h 485"/>
                <a:gd name="T78" fmla="*/ 257 w 282"/>
                <a:gd name="T79" fmla="*/ 477 h 485"/>
                <a:gd name="T80" fmla="*/ 215 w 282"/>
                <a:gd name="T81" fmla="*/ 485 h 485"/>
                <a:gd name="T82" fmla="*/ 188 w 282"/>
                <a:gd name="T83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22" name="Freeform 308"/>
            <p:cNvSpPr>
              <a:spLocks/>
            </p:cNvSpPr>
            <p:nvPr/>
          </p:nvSpPr>
          <p:spPr bwMode="auto">
            <a:xfrm>
              <a:off x="7545388" y="5830888"/>
              <a:ext cx="328612" cy="314325"/>
            </a:xfrm>
            <a:custGeom>
              <a:avLst/>
              <a:gdLst>
                <a:gd name="T0" fmla="*/ 73 w 183"/>
                <a:gd name="T1" fmla="*/ 185 h 211"/>
                <a:gd name="T2" fmla="*/ 68 w 183"/>
                <a:gd name="T3" fmla="*/ 175 h 211"/>
                <a:gd name="T4" fmla="*/ 68 w 183"/>
                <a:gd name="T5" fmla="*/ 163 h 211"/>
                <a:gd name="T6" fmla="*/ 64 w 183"/>
                <a:gd name="T7" fmla="*/ 158 h 211"/>
                <a:gd name="T8" fmla="*/ 58 w 183"/>
                <a:gd name="T9" fmla="*/ 144 h 211"/>
                <a:gd name="T10" fmla="*/ 54 w 183"/>
                <a:gd name="T11" fmla="*/ 131 h 211"/>
                <a:gd name="T12" fmla="*/ 50 w 183"/>
                <a:gd name="T13" fmla="*/ 125 h 211"/>
                <a:gd name="T14" fmla="*/ 43 w 183"/>
                <a:gd name="T15" fmla="*/ 123 h 211"/>
                <a:gd name="T16" fmla="*/ 35 w 183"/>
                <a:gd name="T17" fmla="*/ 127 h 211"/>
                <a:gd name="T18" fmla="*/ 27 w 183"/>
                <a:gd name="T19" fmla="*/ 123 h 211"/>
                <a:gd name="T20" fmla="*/ 22 w 183"/>
                <a:gd name="T21" fmla="*/ 112 h 211"/>
                <a:gd name="T22" fmla="*/ 14 w 183"/>
                <a:gd name="T23" fmla="*/ 98 h 211"/>
                <a:gd name="T24" fmla="*/ 8 w 183"/>
                <a:gd name="T25" fmla="*/ 87 h 211"/>
                <a:gd name="T26" fmla="*/ 0 w 183"/>
                <a:gd name="T27" fmla="*/ 60 h 211"/>
                <a:gd name="T28" fmla="*/ 6 w 183"/>
                <a:gd name="T29" fmla="*/ 41 h 211"/>
                <a:gd name="T30" fmla="*/ 18 w 183"/>
                <a:gd name="T31" fmla="*/ 21 h 211"/>
                <a:gd name="T32" fmla="*/ 25 w 183"/>
                <a:gd name="T33" fmla="*/ 14 h 211"/>
                <a:gd name="T34" fmla="*/ 29 w 183"/>
                <a:gd name="T35" fmla="*/ 14 h 211"/>
                <a:gd name="T36" fmla="*/ 35 w 183"/>
                <a:gd name="T37" fmla="*/ 6 h 211"/>
                <a:gd name="T38" fmla="*/ 43 w 183"/>
                <a:gd name="T39" fmla="*/ 0 h 211"/>
                <a:gd name="T40" fmla="*/ 127 w 183"/>
                <a:gd name="T41" fmla="*/ 0 h 211"/>
                <a:gd name="T42" fmla="*/ 127 w 183"/>
                <a:gd name="T43" fmla="*/ 52 h 211"/>
                <a:gd name="T44" fmla="*/ 183 w 183"/>
                <a:gd name="T45" fmla="*/ 46 h 211"/>
                <a:gd name="T46" fmla="*/ 175 w 183"/>
                <a:gd name="T47" fmla="*/ 115 h 211"/>
                <a:gd name="T48" fmla="*/ 150 w 183"/>
                <a:gd name="T49" fmla="*/ 156 h 211"/>
                <a:gd name="T50" fmla="*/ 98 w 183"/>
                <a:gd name="T51" fmla="*/ 211 h 211"/>
                <a:gd name="T52" fmla="*/ 79 w 183"/>
                <a:gd name="T53" fmla="*/ 202 h 211"/>
                <a:gd name="T54" fmla="*/ 77 w 183"/>
                <a:gd name="T55" fmla="*/ 192 h 211"/>
                <a:gd name="T56" fmla="*/ 73 w 183"/>
                <a:gd name="T57" fmla="*/ 18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23" name="Freeform 309"/>
            <p:cNvSpPr>
              <a:spLocks/>
            </p:cNvSpPr>
            <p:nvPr/>
          </p:nvSpPr>
          <p:spPr bwMode="auto">
            <a:xfrm>
              <a:off x="7264400" y="5816600"/>
              <a:ext cx="374650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24" name="Freeform 310"/>
            <p:cNvSpPr>
              <a:spLocks/>
            </p:cNvSpPr>
            <p:nvPr/>
          </p:nvSpPr>
          <p:spPr bwMode="auto">
            <a:xfrm>
              <a:off x="7272338" y="5816600"/>
              <a:ext cx="371475" cy="300038"/>
            </a:xfrm>
            <a:custGeom>
              <a:avLst/>
              <a:gdLst>
                <a:gd name="T0" fmla="*/ 6 w 207"/>
                <a:gd name="T1" fmla="*/ 55 h 203"/>
                <a:gd name="T2" fmla="*/ 88 w 207"/>
                <a:gd name="T3" fmla="*/ 36 h 203"/>
                <a:gd name="T4" fmla="*/ 148 w 207"/>
                <a:gd name="T5" fmla="*/ 0 h 203"/>
                <a:gd name="T6" fmla="*/ 167 w 207"/>
                <a:gd name="T7" fmla="*/ 21 h 203"/>
                <a:gd name="T8" fmla="*/ 173 w 207"/>
                <a:gd name="T9" fmla="*/ 23 h 203"/>
                <a:gd name="T10" fmla="*/ 178 w 207"/>
                <a:gd name="T11" fmla="*/ 23 h 203"/>
                <a:gd name="T12" fmla="*/ 171 w 207"/>
                <a:gd name="T13" fmla="*/ 30 h 203"/>
                <a:gd name="T14" fmla="*/ 159 w 207"/>
                <a:gd name="T15" fmla="*/ 50 h 203"/>
                <a:gd name="T16" fmla="*/ 153 w 207"/>
                <a:gd name="T17" fmla="*/ 69 h 203"/>
                <a:gd name="T18" fmla="*/ 161 w 207"/>
                <a:gd name="T19" fmla="*/ 96 h 203"/>
                <a:gd name="T20" fmla="*/ 167 w 207"/>
                <a:gd name="T21" fmla="*/ 107 h 203"/>
                <a:gd name="T22" fmla="*/ 175 w 207"/>
                <a:gd name="T23" fmla="*/ 121 h 203"/>
                <a:gd name="T24" fmla="*/ 180 w 207"/>
                <a:gd name="T25" fmla="*/ 132 h 203"/>
                <a:gd name="T26" fmla="*/ 188 w 207"/>
                <a:gd name="T27" fmla="*/ 136 h 203"/>
                <a:gd name="T28" fmla="*/ 196 w 207"/>
                <a:gd name="T29" fmla="*/ 132 h 203"/>
                <a:gd name="T30" fmla="*/ 203 w 207"/>
                <a:gd name="T31" fmla="*/ 134 h 203"/>
                <a:gd name="T32" fmla="*/ 207 w 207"/>
                <a:gd name="T33" fmla="*/ 140 h 203"/>
                <a:gd name="T34" fmla="*/ 163 w 207"/>
                <a:gd name="T35" fmla="*/ 157 h 203"/>
                <a:gd name="T36" fmla="*/ 92 w 207"/>
                <a:gd name="T37" fmla="*/ 157 h 203"/>
                <a:gd name="T38" fmla="*/ 100 w 207"/>
                <a:gd name="T39" fmla="*/ 180 h 203"/>
                <a:gd name="T40" fmla="*/ 103 w 207"/>
                <a:gd name="T41" fmla="*/ 192 h 203"/>
                <a:gd name="T42" fmla="*/ 100 w 207"/>
                <a:gd name="T43" fmla="*/ 197 h 203"/>
                <a:gd name="T44" fmla="*/ 94 w 207"/>
                <a:gd name="T45" fmla="*/ 199 h 203"/>
                <a:gd name="T46" fmla="*/ 80 w 207"/>
                <a:gd name="T47" fmla="*/ 203 h 203"/>
                <a:gd name="T48" fmla="*/ 38 w 207"/>
                <a:gd name="T49" fmla="*/ 128 h 203"/>
                <a:gd name="T50" fmla="*/ 0 w 207"/>
                <a:gd name="T51" fmla="*/ 86 h 203"/>
                <a:gd name="T52" fmla="*/ 6 w 207"/>
                <a:gd name="T53" fmla="*/ 55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25" name="Freeform 311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26" name="Freeform 312"/>
            <p:cNvSpPr>
              <a:spLocks/>
            </p:cNvSpPr>
            <p:nvPr/>
          </p:nvSpPr>
          <p:spPr bwMode="auto">
            <a:xfrm>
              <a:off x="7380288" y="6021388"/>
              <a:ext cx="295275" cy="207962"/>
            </a:xfrm>
            <a:custGeom>
              <a:avLst/>
              <a:gdLst>
                <a:gd name="T0" fmla="*/ 163 w 163"/>
                <a:gd name="T1" fmla="*/ 54 h 142"/>
                <a:gd name="T2" fmla="*/ 163 w 163"/>
                <a:gd name="T3" fmla="*/ 107 h 142"/>
                <a:gd name="T4" fmla="*/ 154 w 163"/>
                <a:gd name="T5" fmla="*/ 125 h 142"/>
                <a:gd name="T6" fmla="*/ 138 w 163"/>
                <a:gd name="T7" fmla="*/ 126 h 142"/>
                <a:gd name="T8" fmla="*/ 112 w 163"/>
                <a:gd name="T9" fmla="*/ 128 h 142"/>
                <a:gd name="T10" fmla="*/ 92 w 163"/>
                <a:gd name="T11" fmla="*/ 140 h 142"/>
                <a:gd name="T12" fmla="*/ 48 w 163"/>
                <a:gd name="T13" fmla="*/ 142 h 142"/>
                <a:gd name="T14" fmla="*/ 52 w 163"/>
                <a:gd name="T15" fmla="*/ 138 h 142"/>
                <a:gd name="T16" fmla="*/ 19 w 163"/>
                <a:gd name="T17" fmla="*/ 138 h 142"/>
                <a:gd name="T18" fmla="*/ 31 w 163"/>
                <a:gd name="T19" fmla="*/ 92 h 142"/>
                <a:gd name="T20" fmla="*/ 27 w 163"/>
                <a:gd name="T21" fmla="*/ 84 h 142"/>
                <a:gd name="T22" fmla="*/ 21 w 163"/>
                <a:gd name="T23" fmla="*/ 86 h 142"/>
                <a:gd name="T24" fmla="*/ 17 w 163"/>
                <a:gd name="T25" fmla="*/ 94 h 142"/>
                <a:gd name="T26" fmla="*/ 8 w 163"/>
                <a:gd name="T27" fmla="*/ 96 h 142"/>
                <a:gd name="T28" fmla="*/ 4 w 163"/>
                <a:gd name="T29" fmla="*/ 92 h 142"/>
                <a:gd name="T30" fmla="*/ 0 w 163"/>
                <a:gd name="T31" fmla="*/ 65 h 142"/>
                <a:gd name="T32" fmla="*/ 4 w 163"/>
                <a:gd name="T33" fmla="*/ 65 h 142"/>
                <a:gd name="T34" fmla="*/ 17 w 163"/>
                <a:gd name="T35" fmla="*/ 65 h 142"/>
                <a:gd name="T36" fmla="*/ 17 w 163"/>
                <a:gd name="T37" fmla="*/ 63 h 142"/>
                <a:gd name="T38" fmla="*/ 31 w 163"/>
                <a:gd name="T39" fmla="*/ 59 h 142"/>
                <a:gd name="T40" fmla="*/ 37 w 163"/>
                <a:gd name="T41" fmla="*/ 57 h 142"/>
                <a:gd name="T42" fmla="*/ 40 w 163"/>
                <a:gd name="T43" fmla="*/ 52 h 142"/>
                <a:gd name="T44" fmla="*/ 37 w 163"/>
                <a:gd name="T45" fmla="*/ 40 h 142"/>
                <a:gd name="T46" fmla="*/ 29 w 163"/>
                <a:gd name="T47" fmla="*/ 17 h 142"/>
                <a:gd name="T48" fmla="*/ 100 w 163"/>
                <a:gd name="T49" fmla="*/ 17 h 142"/>
                <a:gd name="T50" fmla="*/ 144 w 163"/>
                <a:gd name="T51" fmla="*/ 0 h 142"/>
                <a:gd name="T52" fmla="*/ 148 w 163"/>
                <a:gd name="T53" fmla="*/ 13 h 142"/>
                <a:gd name="T54" fmla="*/ 154 w 163"/>
                <a:gd name="T55" fmla="*/ 27 h 142"/>
                <a:gd name="T56" fmla="*/ 158 w 163"/>
                <a:gd name="T57" fmla="*/ 32 h 142"/>
                <a:gd name="T58" fmla="*/ 158 w 163"/>
                <a:gd name="T59" fmla="*/ 44 h 142"/>
                <a:gd name="T60" fmla="*/ 163 w 163"/>
                <a:gd name="T61" fmla="*/ 5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27" name="Freeform 313"/>
            <p:cNvSpPr>
              <a:spLocks/>
            </p:cNvSpPr>
            <p:nvPr/>
          </p:nvSpPr>
          <p:spPr bwMode="auto">
            <a:xfrm>
              <a:off x="6862763" y="5805488"/>
              <a:ext cx="552450" cy="407987"/>
            </a:xfrm>
            <a:custGeom>
              <a:avLst/>
              <a:gdLst>
                <a:gd name="T0" fmla="*/ 173 w 305"/>
                <a:gd name="T1" fmla="*/ 0 h 278"/>
                <a:gd name="T2" fmla="*/ 0 w 305"/>
                <a:gd name="T3" fmla="*/ 60 h 278"/>
                <a:gd name="T4" fmla="*/ 108 w 305"/>
                <a:gd name="T5" fmla="*/ 278 h 278"/>
                <a:gd name="T6" fmla="*/ 136 w 305"/>
                <a:gd name="T7" fmla="*/ 275 h 278"/>
                <a:gd name="T8" fmla="*/ 221 w 305"/>
                <a:gd name="T9" fmla="*/ 263 h 278"/>
                <a:gd name="T10" fmla="*/ 223 w 305"/>
                <a:gd name="T11" fmla="*/ 265 h 278"/>
                <a:gd name="T12" fmla="*/ 236 w 305"/>
                <a:gd name="T13" fmla="*/ 252 h 278"/>
                <a:gd name="T14" fmla="*/ 238 w 305"/>
                <a:gd name="T15" fmla="*/ 246 h 278"/>
                <a:gd name="T16" fmla="*/ 236 w 305"/>
                <a:gd name="T17" fmla="*/ 230 h 278"/>
                <a:gd name="T18" fmla="*/ 236 w 305"/>
                <a:gd name="T19" fmla="*/ 225 h 278"/>
                <a:gd name="T20" fmla="*/ 242 w 305"/>
                <a:gd name="T21" fmla="*/ 223 h 278"/>
                <a:gd name="T22" fmla="*/ 250 w 305"/>
                <a:gd name="T23" fmla="*/ 223 h 278"/>
                <a:gd name="T24" fmla="*/ 261 w 305"/>
                <a:gd name="T25" fmla="*/ 223 h 278"/>
                <a:gd name="T26" fmla="*/ 273 w 305"/>
                <a:gd name="T27" fmla="*/ 215 h 278"/>
                <a:gd name="T28" fmla="*/ 282 w 305"/>
                <a:gd name="T29" fmla="*/ 213 h 278"/>
                <a:gd name="T30" fmla="*/ 288 w 305"/>
                <a:gd name="T31" fmla="*/ 213 h 278"/>
                <a:gd name="T32" fmla="*/ 292 w 305"/>
                <a:gd name="T33" fmla="*/ 215 h 278"/>
                <a:gd name="T34" fmla="*/ 303 w 305"/>
                <a:gd name="T35" fmla="*/ 213 h 278"/>
                <a:gd name="T36" fmla="*/ 305 w 305"/>
                <a:gd name="T37" fmla="*/ 213 h 278"/>
                <a:gd name="T38" fmla="*/ 261 w 305"/>
                <a:gd name="T39" fmla="*/ 138 h 278"/>
                <a:gd name="T40" fmla="*/ 225 w 305"/>
                <a:gd name="T41" fmla="*/ 96 h 278"/>
                <a:gd name="T42" fmla="*/ 229 w 305"/>
                <a:gd name="T43" fmla="*/ 65 h 278"/>
                <a:gd name="T44" fmla="*/ 225 w 305"/>
                <a:gd name="T45" fmla="*/ 67 h 278"/>
                <a:gd name="T46" fmla="*/ 209 w 305"/>
                <a:gd name="T47" fmla="*/ 56 h 278"/>
                <a:gd name="T48" fmla="*/ 194 w 305"/>
                <a:gd name="T49" fmla="*/ 48 h 278"/>
                <a:gd name="T50" fmla="*/ 184 w 305"/>
                <a:gd name="T51" fmla="*/ 37 h 278"/>
                <a:gd name="T52" fmla="*/ 179 w 305"/>
                <a:gd name="T53" fmla="*/ 19 h 278"/>
                <a:gd name="T54" fmla="*/ 177 w 305"/>
                <a:gd name="T55" fmla="*/ 6 h 278"/>
                <a:gd name="T56" fmla="*/ 173 w 305"/>
                <a:gd name="T57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28" name="Freeform 314"/>
            <p:cNvSpPr>
              <a:spLocks/>
            </p:cNvSpPr>
            <p:nvPr/>
          </p:nvSpPr>
          <p:spPr bwMode="auto">
            <a:xfrm>
              <a:off x="7270750" y="6097588"/>
              <a:ext cx="795338" cy="368300"/>
            </a:xfrm>
            <a:custGeom>
              <a:avLst/>
              <a:gdLst>
                <a:gd name="T0" fmla="*/ 249 w 439"/>
                <a:gd name="T1" fmla="*/ 27 h 247"/>
                <a:gd name="T2" fmla="*/ 232 w 439"/>
                <a:gd name="T3" fmla="*/ 17 h 247"/>
                <a:gd name="T4" fmla="*/ 230 w 439"/>
                <a:gd name="T5" fmla="*/ 7 h 247"/>
                <a:gd name="T6" fmla="*/ 226 w 439"/>
                <a:gd name="T7" fmla="*/ 0 h 247"/>
                <a:gd name="T8" fmla="*/ 224 w 439"/>
                <a:gd name="T9" fmla="*/ 53 h 247"/>
                <a:gd name="T10" fmla="*/ 217 w 439"/>
                <a:gd name="T11" fmla="*/ 71 h 247"/>
                <a:gd name="T12" fmla="*/ 199 w 439"/>
                <a:gd name="T13" fmla="*/ 73 h 247"/>
                <a:gd name="T14" fmla="*/ 175 w 439"/>
                <a:gd name="T15" fmla="*/ 74 h 247"/>
                <a:gd name="T16" fmla="*/ 155 w 439"/>
                <a:gd name="T17" fmla="*/ 86 h 247"/>
                <a:gd name="T18" fmla="*/ 111 w 439"/>
                <a:gd name="T19" fmla="*/ 88 h 247"/>
                <a:gd name="T20" fmla="*/ 113 w 439"/>
                <a:gd name="T21" fmla="*/ 84 h 247"/>
                <a:gd name="T22" fmla="*/ 82 w 439"/>
                <a:gd name="T23" fmla="*/ 86 h 247"/>
                <a:gd name="T24" fmla="*/ 94 w 439"/>
                <a:gd name="T25" fmla="*/ 40 h 247"/>
                <a:gd name="T26" fmla="*/ 90 w 439"/>
                <a:gd name="T27" fmla="*/ 30 h 247"/>
                <a:gd name="T28" fmla="*/ 82 w 439"/>
                <a:gd name="T29" fmla="*/ 32 h 247"/>
                <a:gd name="T30" fmla="*/ 80 w 439"/>
                <a:gd name="T31" fmla="*/ 42 h 247"/>
                <a:gd name="T32" fmla="*/ 71 w 439"/>
                <a:gd name="T33" fmla="*/ 42 h 247"/>
                <a:gd name="T34" fmla="*/ 65 w 439"/>
                <a:gd name="T35" fmla="*/ 38 h 247"/>
                <a:gd name="T36" fmla="*/ 63 w 439"/>
                <a:gd name="T37" fmla="*/ 11 h 247"/>
                <a:gd name="T38" fmla="*/ 59 w 439"/>
                <a:gd name="T39" fmla="*/ 9 h 247"/>
                <a:gd name="T40" fmla="*/ 48 w 439"/>
                <a:gd name="T41" fmla="*/ 13 h 247"/>
                <a:gd name="T42" fmla="*/ 38 w 439"/>
                <a:gd name="T43" fmla="*/ 19 h 247"/>
                <a:gd name="T44" fmla="*/ 25 w 439"/>
                <a:gd name="T45" fmla="*/ 19 h 247"/>
                <a:gd name="T46" fmla="*/ 17 w 439"/>
                <a:gd name="T47" fmla="*/ 19 h 247"/>
                <a:gd name="T48" fmla="*/ 13 w 439"/>
                <a:gd name="T49" fmla="*/ 23 h 247"/>
                <a:gd name="T50" fmla="*/ 13 w 439"/>
                <a:gd name="T51" fmla="*/ 28 h 247"/>
                <a:gd name="T52" fmla="*/ 15 w 439"/>
                <a:gd name="T53" fmla="*/ 42 h 247"/>
                <a:gd name="T54" fmla="*/ 11 w 439"/>
                <a:gd name="T55" fmla="*/ 50 h 247"/>
                <a:gd name="T56" fmla="*/ 0 w 439"/>
                <a:gd name="T57" fmla="*/ 63 h 247"/>
                <a:gd name="T58" fmla="*/ 8 w 439"/>
                <a:gd name="T59" fmla="*/ 73 h 247"/>
                <a:gd name="T60" fmla="*/ 2 w 439"/>
                <a:gd name="T61" fmla="*/ 94 h 247"/>
                <a:gd name="T62" fmla="*/ 4 w 439"/>
                <a:gd name="T63" fmla="*/ 117 h 247"/>
                <a:gd name="T64" fmla="*/ 25 w 439"/>
                <a:gd name="T65" fmla="*/ 169 h 247"/>
                <a:gd name="T66" fmla="*/ 46 w 439"/>
                <a:gd name="T67" fmla="*/ 167 h 247"/>
                <a:gd name="T68" fmla="*/ 77 w 439"/>
                <a:gd name="T69" fmla="*/ 195 h 247"/>
                <a:gd name="T70" fmla="*/ 94 w 439"/>
                <a:gd name="T71" fmla="*/ 195 h 247"/>
                <a:gd name="T72" fmla="*/ 109 w 439"/>
                <a:gd name="T73" fmla="*/ 215 h 247"/>
                <a:gd name="T74" fmla="*/ 138 w 439"/>
                <a:gd name="T75" fmla="*/ 232 h 247"/>
                <a:gd name="T76" fmla="*/ 196 w 439"/>
                <a:gd name="T77" fmla="*/ 236 h 247"/>
                <a:gd name="T78" fmla="*/ 211 w 439"/>
                <a:gd name="T79" fmla="*/ 222 h 247"/>
                <a:gd name="T80" fmla="*/ 221 w 439"/>
                <a:gd name="T81" fmla="*/ 236 h 247"/>
                <a:gd name="T82" fmla="*/ 228 w 439"/>
                <a:gd name="T83" fmla="*/ 224 h 247"/>
                <a:gd name="T84" fmla="*/ 236 w 439"/>
                <a:gd name="T85" fmla="*/ 220 h 247"/>
                <a:gd name="T86" fmla="*/ 253 w 439"/>
                <a:gd name="T87" fmla="*/ 226 h 247"/>
                <a:gd name="T88" fmla="*/ 269 w 439"/>
                <a:gd name="T89" fmla="*/ 209 h 247"/>
                <a:gd name="T90" fmla="*/ 278 w 439"/>
                <a:gd name="T91" fmla="*/ 236 h 247"/>
                <a:gd name="T92" fmla="*/ 295 w 439"/>
                <a:gd name="T93" fmla="*/ 230 h 247"/>
                <a:gd name="T94" fmla="*/ 338 w 439"/>
                <a:gd name="T95" fmla="*/ 224 h 247"/>
                <a:gd name="T96" fmla="*/ 366 w 439"/>
                <a:gd name="T97" fmla="*/ 224 h 247"/>
                <a:gd name="T98" fmla="*/ 376 w 439"/>
                <a:gd name="T99" fmla="*/ 224 h 247"/>
                <a:gd name="T100" fmla="*/ 405 w 439"/>
                <a:gd name="T101" fmla="*/ 220 h 247"/>
                <a:gd name="T102" fmla="*/ 439 w 439"/>
                <a:gd name="T103" fmla="*/ 247 h 247"/>
                <a:gd name="T104" fmla="*/ 422 w 439"/>
                <a:gd name="T105" fmla="*/ 192 h 247"/>
                <a:gd name="T106" fmla="*/ 416 w 439"/>
                <a:gd name="T107" fmla="*/ 176 h 247"/>
                <a:gd name="T108" fmla="*/ 284 w 439"/>
                <a:gd name="T109" fmla="*/ 119 h 247"/>
                <a:gd name="T110" fmla="*/ 284 w 439"/>
                <a:gd name="T111" fmla="*/ 46 h 247"/>
                <a:gd name="T112" fmla="*/ 278 w 439"/>
                <a:gd name="T113" fmla="*/ 40 h 247"/>
                <a:gd name="T114" fmla="*/ 272 w 439"/>
                <a:gd name="T115" fmla="*/ 38 h 247"/>
                <a:gd name="T116" fmla="*/ 263 w 439"/>
                <a:gd name="T117" fmla="*/ 32 h 247"/>
                <a:gd name="T118" fmla="*/ 249 w 439"/>
                <a:gd name="T1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29" name="Freeform 315"/>
            <p:cNvSpPr>
              <a:spLocks/>
            </p:cNvSpPr>
            <p:nvPr/>
          </p:nvSpPr>
          <p:spPr bwMode="auto">
            <a:xfrm>
              <a:off x="6623050" y="5110163"/>
              <a:ext cx="558800" cy="776287"/>
            </a:xfrm>
            <a:custGeom>
              <a:avLst/>
              <a:gdLst>
                <a:gd name="T0" fmla="*/ 132 w 309"/>
                <a:gd name="T1" fmla="*/ 530 h 530"/>
                <a:gd name="T2" fmla="*/ 305 w 309"/>
                <a:gd name="T3" fmla="*/ 472 h 530"/>
                <a:gd name="T4" fmla="*/ 297 w 309"/>
                <a:gd name="T5" fmla="*/ 461 h 530"/>
                <a:gd name="T6" fmla="*/ 293 w 309"/>
                <a:gd name="T7" fmla="*/ 447 h 530"/>
                <a:gd name="T8" fmla="*/ 288 w 309"/>
                <a:gd name="T9" fmla="*/ 438 h 530"/>
                <a:gd name="T10" fmla="*/ 286 w 309"/>
                <a:gd name="T11" fmla="*/ 428 h 530"/>
                <a:gd name="T12" fmla="*/ 292 w 309"/>
                <a:gd name="T13" fmla="*/ 418 h 530"/>
                <a:gd name="T14" fmla="*/ 295 w 309"/>
                <a:gd name="T15" fmla="*/ 407 h 530"/>
                <a:gd name="T16" fmla="*/ 301 w 309"/>
                <a:gd name="T17" fmla="*/ 397 h 530"/>
                <a:gd name="T18" fmla="*/ 303 w 309"/>
                <a:gd name="T19" fmla="*/ 390 h 530"/>
                <a:gd name="T20" fmla="*/ 305 w 309"/>
                <a:gd name="T21" fmla="*/ 380 h 530"/>
                <a:gd name="T22" fmla="*/ 303 w 309"/>
                <a:gd name="T23" fmla="*/ 372 h 530"/>
                <a:gd name="T24" fmla="*/ 303 w 309"/>
                <a:gd name="T25" fmla="*/ 365 h 530"/>
                <a:gd name="T26" fmla="*/ 309 w 309"/>
                <a:gd name="T27" fmla="*/ 357 h 530"/>
                <a:gd name="T28" fmla="*/ 307 w 309"/>
                <a:gd name="T29" fmla="*/ 347 h 530"/>
                <a:gd name="T30" fmla="*/ 305 w 309"/>
                <a:gd name="T31" fmla="*/ 338 h 530"/>
                <a:gd name="T32" fmla="*/ 309 w 309"/>
                <a:gd name="T33" fmla="*/ 326 h 530"/>
                <a:gd name="T34" fmla="*/ 305 w 309"/>
                <a:gd name="T35" fmla="*/ 315 h 530"/>
                <a:gd name="T36" fmla="*/ 299 w 309"/>
                <a:gd name="T37" fmla="*/ 303 h 530"/>
                <a:gd name="T38" fmla="*/ 286 w 309"/>
                <a:gd name="T39" fmla="*/ 292 h 530"/>
                <a:gd name="T40" fmla="*/ 278 w 309"/>
                <a:gd name="T41" fmla="*/ 278 h 530"/>
                <a:gd name="T42" fmla="*/ 274 w 309"/>
                <a:gd name="T43" fmla="*/ 274 h 530"/>
                <a:gd name="T44" fmla="*/ 274 w 309"/>
                <a:gd name="T45" fmla="*/ 267 h 530"/>
                <a:gd name="T46" fmla="*/ 270 w 309"/>
                <a:gd name="T47" fmla="*/ 259 h 530"/>
                <a:gd name="T48" fmla="*/ 270 w 309"/>
                <a:gd name="T49" fmla="*/ 249 h 530"/>
                <a:gd name="T50" fmla="*/ 278 w 309"/>
                <a:gd name="T51" fmla="*/ 240 h 530"/>
                <a:gd name="T52" fmla="*/ 284 w 309"/>
                <a:gd name="T53" fmla="*/ 230 h 530"/>
                <a:gd name="T54" fmla="*/ 292 w 309"/>
                <a:gd name="T55" fmla="*/ 219 h 530"/>
                <a:gd name="T56" fmla="*/ 295 w 309"/>
                <a:gd name="T57" fmla="*/ 213 h 530"/>
                <a:gd name="T58" fmla="*/ 303 w 309"/>
                <a:gd name="T59" fmla="*/ 211 h 530"/>
                <a:gd name="T60" fmla="*/ 309 w 309"/>
                <a:gd name="T61" fmla="*/ 201 h 530"/>
                <a:gd name="T62" fmla="*/ 292 w 309"/>
                <a:gd name="T63" fmla="*/ 194 h 530"/>
                <a:gd name="T64" fmla="*/ 270 w 309"/>
                <a:gd name="T65" fmla="*/ 173 h 530"/>
                <a:gd name="T66" fmla="*/ 284 w 309"/>
                <a:gd name="T67" fmla="*/ 173 h 530"/>
                <a:gd name="T68" fmla="*/ 247 w 309"/>
                <a:gd name="T69" fmla="*/ 86 h 530"/>
                <a:gd name="T70" fmla="*/ 184 w 309"/>
                <a:gd name="T71" fmla="*/ 67 h 530"/>
                <a:gd name="T72" fmla="*/ 148 w 309"/>
                <a:gd name="T73" fmla="*/ 0 h 530"/>
                <a:gd name="T74" fmla="*/ 0 w 309"/>
                <a:gd name="T75" fmla="*/ 38 h 530"/>
                <a:gd name="T76" fmla="*/ 6 w 309"/>
                <a:gd name="T77" fmla="*/ 50 h 530"/>
                <a:gd name="T78" fmla="*/ 7 w 309"/>
                <a:gd name="T79" fmla="*/ 63 h 530"/>
                <a:gd name="T80" fmla="*/ 11 w 309"/>
                <a:gd name="T81" fmla="*/ 75 h 530"/>
                <a:gd name="T82" fmla="*/ 23 w 309"/>
                <a:gd name="T83" fmla="*/ 79 h 530"/>
                <a:gd name="T84" fmla="*/ 31 w 309"/>
                <a:gd name="T85" fmla="*/ 84 h 530"/>
                <a:gd name="T86" fmla="*/ 36 w 309"/>
                <a:gd name="T87" fmla="*/ 98 h 530"/>
                <a:gd name="T88" fmla="*/ 50 w 309"/>
                <a:gd name="T89" fmla="*/ 107 h 530"/>
                <a:gd name="T90" fmla="*/ 57 w 309"/>
                <a:gd name="T91" fmla="*/ 117 h 530"/>
                <a:gd name="T92" fmla="*/ 67 w 309"/>
                <a:gd name="T93" fmla="*/ 121 h 530"/>
                <a:gd name="T94" fmla="*/ 71 w 309"/>
                <a:gd name="T95" fmla="*/ 117 h 530"/>
                <a:gd name="T96" fmla="*/ 78 w 309"/>
                <a:gd name="T97" fmla="*/ 125 h 530"/>
                <a:gd name="T98" fmla="*/ 78 w 309"/>
                <a:gd name="T99" fmla="*/ 132 h 530"/>
                <a:gd name="T100" fmla="*/ 75 w 309"/>
                <a:gd name="T101" fmla="*/ 138 h 530"/>
                <a:gd name="T102" fmla="*/ 71 w 309"/>
                <a:gd name="T103" fmla="*/ 150 h 530"/>
                <a:gd name="T104" fmla="*/ 71 w 309"/>
                <a:gd name="T105" fmla="*/ 165 h 530"/>
                <a:gd name="T106" fmla="*/ 59 w 309"/>
                <a:gd name="T107" fmla="*/ 253 h 530"/>
                <a:gd name="T108" fmla="*/ 80 w 309"/>
                <a:gd name="T109" fmla="*/ 271 h 530"/>
                <a:gd name="T110" fmla="*/ 82 w 309"/>
                <a:gd name="T111" fmla="*/ 282 h 530"/>
                <a:gd name="T112" fmla="*/ 78 w 309"/>
                <a:gd name="T113" fmla="*/ 292 h 530"/>
                <a:gd name="T114" fmla="*/ 57 w 309"/>
                <a:gd name="T115" fmla="*/ 297 h 530"/>
                <a:gd name="T116" fmla="*/ 50 w 309"/>
                <a:gd name="T117" fmla="*/ 317 h 530"/>
                <a:gd name="T118" fmla="*/ 40 w 309"/>
                <a:gd name="T119" fmla="*/ 334 h 530"/>
                <a:gd name="T120" fmla="*/ 34 w 309"/>
                <a:gd name="T121" fmla="*/ 345 h 530"/>
                <a:gd name="T122" fmla="*/ 132 w 309"/>
                <a:gd name="T123" fmla="*/ 530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30" name="Freeform 316"/>
            <p:cNvSpPr>
              <a:spLocks/>
            </p:cNvSpPr>
            <p:nvPr/>
          </p:nvSpPr>
          <p:spPr bwMode="auto">
            <a:xfrm>
              <a:off x="6423025" y="4183063"/>
              <a:ext cx="1103313" cy="1185862"/>
            </a:xfrm>
            <a:custGeom>
              <a:avLst/>
              <a:gdLst>
                <a:gd name="T0" fmla="*/ 357 w 611"/>
                <a:gd name="T1" fmla="*/ 714 h 805"/>
                <a:gd name="T2" fmla="*/ 258 w 611"/>
                <a:gd name="T3" fmla="*/ 628 h 805"/>
                <a:gd name="T4" fmla="*/ 108 w 611"/>
                <a:gd name="T5" fmla="*/ 655 h 805"/>
                <a:gd name="T6" fmla="*/ 114 w 611"/>
                <a:gd name="T7" fmla="*/ 638 h 805"/>
                <a:gd name="T8" fmla="*/ 102 w 611"/>
                <a:gd name="T9" fmla="*/ 626 h 805"/>
                <a:gd name="T10" fmla="*/ 102 w 611"/>
                <a:gd name="T11" fmla="*/ 580 h 805"/>
                <a:gd name="T12" fmla="*/ 110 w 611"/>
                <a:gd name="T13" fmla="*/ 563 h 805"/>
                <a:gd name="T14" fmla="*/ 96 w 611"/>
                <a:gd name="T15" fmla="*/ 544 h 805"/>
                <a:gd name="T16" fmla="*/ 77 w 611"/>
                <a:gd name="T17" fmla="*/ 528 h 805"/>
                <a:gd name="T18" fmla="*/ 116 w 611"/>
                <a:gd name="T19" fmla="*/ 503 h 805"/>
                <a:gd name="T20" fmla="*/ 50 w 611"/>
                <a:gd name="T21" fmla="*/ 357 h 805"/>
                <a:gd name="T22" fmla="*/ 4 w 611"/>
                <a:gd name="T23" fmla="*/ 365 h 805"/>
                <a:gd name="T24" fmla="*/ 45 w 611"/>
                <a:gd name="T25" fmla="*/ 290 h 805"/>
                <a:gd name="T26" fmla="*/ 137 w 611"/>
                <a:gd name="T27" fmla="*/ 206 h 805"/>
                <a:gd name="T28" fmla="*/ 137 w 611"/>
                <a:gd name="T29" fmla="*/ 85 h 805"/>
                <a:gd name="T30" fmla="*/ 160 w 611"/>
                <a:gd name="T31" fmla="*/ 2 h 805"/>
                <a:gd name="T32" fmla="*/ 250 w 611"/>
                <a:gd name="T33" fmla="*/ 6 h 805"/>
                <a:gd name="T34" fmla="*/ 367 w 611"/>
                <a:gd name="T35" fmla="*/ 31 h 805"/>
                <a:gd name="T36" fmla="*/ 400 w 611"/>
                <a:gd name="T37" fmla="*/ 156 h 805"/>
                <a:gd name="T38" fmla="*/ 547 w 611"/>
                <a:gd name="T39" fmla="*/ 331 h 805"/>
                <a:gd name="T40" fmla="*/ 519 w 611"/>
                <a:gd name="T41" fmla="*/ 380 h 805"/>
                <a:gd name="T42" fmla="*/ 544 w 611"/>
                <a:gd name="T43" fmla="*/ 572 h 805"/>
                <a:gd name="T44" fmla="*/ 588 w 611"/>
                <a:gd name="T45" fmla="*/ 580 h 805"/>
                <a:gd name="T46" fmla="*/ 588 w 611"/>
                <a:gd name="T47" fmla="*/ 597 h 805"/>
                <a:gd name="T48" fmla="*/ 603 w 611"/>
                <a:gd name="T49" fmla="*/ 605 h 805"/>
                <a:gd name="T50" fmla="*/ 592 w 611"/>
                <a:gd name="T51" fmla="*/ 620 h 805"/>
                <a:gd name="T52" fmla="*/ 586 w 611"/>
                <a:gd name="T53" fmla="*/ 663 h 805"/>
                <a:gd name="T54" fmla="*/ 609 w 611"/>
                <a:gd name="T55" fmla="*/ 682 h 805"/>
                <a:gd name="T56" fmla="*/ 593 w 611"/>
                <a:gd name="T57" fmla="*/ 699 h 805"/>
                <a:gd name="T58" fmla="*/ 576 w 611"/>
                <a:gd name="T59" fmla="*/ 712 h 805"/>
                <a:gd name="T60" fmla="*/ 576 w 611"/>
                <a:gd name="T61" fmla="*/ 728 h 805"/>
                <a:gd name="T62" fmla="*/ 559 w 611"/>
                <a:gd name="T63" fmla="*/ 739 h 805"/>
                <a:gd name="T64" fmla="*/ 551 w 611"/>
                <a:gd name="T65" fmla="*/ 751 h 805"/>
                <a:gd name="T66" fmla="*/ 540 w 611"/>
                <a:gd name="T67" fmla="*/ 762 h 805"/>
                <a:gd name="T68" fmla="*/ 526 w 611"/>
                <a:gd name="T69" fmla="*/ 764 h 805"/>
                <a:gd name="T70" fmla="*/ 522 w 611"/>
                <a:gd name="T71" fmla="*/ 772 h 805"/>
                <a:gd name="T72" fmla="*/ 507 w 611"/>
                <a:gd name="T73" fmla="*/ 778 h 805"/>
                <a:gd name="T74" fmla="*/ 507 w 611"/>
                <a:gd name="T75" fmla="*/ 793 h 805"/>
                <a:gd name="T76" fmla="*/ 486 w 611"/>
                <a:gd name="T77" fmla="*/ 801 h 805"/>
                <a:gd name="T78" fmla="*/ 461 w 611"/>
                <a:gd name="T79" fmla="*/ 801 h 805"/>
                <a:gd name="T80" fmla="*/ 394 w 611"/>
                <a:gd name="T81" fmla="*/ 801 h 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31" name="Freeform 317"/>
            <p:cNvSpPr>
              <a:spLocks/>
            </p:cNvSpPr>
            <p:nvPr/>
          </p:nvSpPr>
          <p:spPr bwMode="auto">
            <a:xfrm>
              <a:off x="7151688" y="4214813"/>
              <a:ext cx="989012" cy="1092200"/>
            </a:xfrm>
            <a:custGeom>
              <a:avLst/>
              <a:gdLst>
                <a:gd name="T0" fmla="*/ 209 w 548"/>
                <a:gd name="T1" fmla="*/ 662 h 740"/>
                <a:gd name="T2" fmla="*/ 186 w 548"/>
                <a:gd name="T3" fmla="*/ 643 h 740"/>
                <a:gd name="T4" fmla="*/ 192 w 548"/>
                <a:gd name="T5" fmla="*/ 600 h 740"/>
                <a:gd name="T6" fmla="*/ 203 w 548"/>
                <a:gd name="T7" fmla="*/ 585 h 740"/>
                <a:gd name="T8" fmla="*/ 188 w 548"/>
                <a:gd name="T9" fmla="*/ 577 h 740"/>
                <a:gd name="T10" fmla="*/ 188 w 548"/>
                <a:gd name="T11" fmla="*/ 560 h 740"/>
                <a:gd name="T12" fmla="*/ 144 w 548"/>
                <a:gd name="T13" fmla="*/ 552 h 740"/>
                <a:gd name="T14" fmla="*/ 119 w 548"/>
                <a:gd name="T15" fmla="*/ 360 h 740"/>
                <a:gd name="T16" fmla="*/ 147 w 548"/>
                <a:gd name="T17" fmla="*/ 311 h 740"/>
                <a:gd name="T18" fmla="*/ 0 w 548"/>
                <a:gd name="T19" fmla="*/ 136 h 740"/>
                <a:gd name="T20" fmla="*/ 25 w 548"/>
                <a:gd name="T21" fmla="*/ 40 h 740"/>
                <a:gd name="T22" fmla="*/ 138 w 548"/>
                <a:gd name="T23" fmla="*/ 65 h 740"/>
                <a:gd name="T24" fmla="*/ 266 w 548"/>
                <a:gd name="T25" fmla="*/ 28 h 740"/>
                <a:gd name="T26" fmla="*/ 341 w 548"/>
                <a:gd name="T27" fmla="*/ 7 h 740"/>
                <a:gd name="T28" fmla="*/ 399 w 548"/>
                <a:gd name="T29" fmla="*/ 0 h 740"/>
                <a:gd name="T30" fmla="*/ 408 w 548"/>
                <a:gd name="T31" fmla="*/ 103 h 740"/>
                <a:gd name="T32" fmla="*/ 428 w 548"/>
                <a:gd name="T33" fmla="*/ 132 h 740"/>
                <a:gd name="T34" fmla="*/ 445 w 548"/>
                <a:gd name="T35" fmla="*/ 149 h 740"/>
                <a:gd name="T36" fmla="*/ 458 w 548"/>
                <a:gd name="T37" fmla="*/ 172 h 740"/>
                <a:gd name="T38" fmla="*/ 462 w 548"/>
                <a:gd name="T39" fmla="*/ 216 h 740"/>
                <a:gd name="T40" fmla="*/ 458 w 548"/>
                <a:gd name="T41" fmla="*/ 240 h 740"/>
                <a:gd name="T42" fmla="*/ 458 w 548"/>
                <a:gd name="T43" fmla="*/ 259 h 740"/>
                <a:gd name="T44" fmla="*/ 462 w 548"/>
                <a:gd name="T45" fmla="*/ 280 h 740"/>
                <a:gd name="T46" fmla="*/ 453 w 548"/>
                <a:gd name="T47" fmla="*/ 289 h 740"/>
                <a:gd name="T48" fmla="*/ 464 w 548"/>
                <a:gd name="T49" fmla="*/ 318 h 740"/>
                <a:gd name="T50" fmla="*/ 462 w 548"/>
                <a:gd name="T51" fmla="*/ 351 h 740"/>
                <a:gd name="T52" fmla="*/ 458 w 548"/>
                <a:gd name="T53" fmla="*/ 391 h 740"/>
                <a:gd name="T54" fmla="*/ 466 w 548"/>
                <a:gd name="T55" fmla="*/ 418 h 740"/>
                <a:gd name="T56" fmla="*/ 493 w 548"/>
                <a:gd name="T57" fmla="*/ 445 h 740"/>
                <a:gd name="T58" fmla="*/ 548 w 548"/>
                <a:gd name="T59" fmla="*/ 522 h 740"/>
                <a:gd name="T60" fmla="*/ 512 w 548"/>
                <a:gd name="T61" fmla="*/ 533 h 740"/>
                <a:gd name="T62" fmla="*/ 343 w 548"/>
                <a:gd name="T63" fmla="*/ 631 h 740"/>
                <a:gd name="T64" fmla="*/ 345 w 548"/>
                <a:gd name="T65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>
                <a:solidFill>
                  <a:srgbClr val="00823B"/>
                </a:solidFill>
              </a:endParaRPr>
            </a:p>
          </p:txBody>
        </p:sp>
        <p:sp>
          <p:nvSpPr>
            <p:cNvPr id="332" name="Freeform 318"/>
            <p:cNvSpPr>
              <a:spLocks/>
            </p:cNvSpPr>
            <p:nvPr/>
          </p:nvSpPr>
          <p:spPr bwMode="auto">
            <a:xfrm>
              <a:off x="7874000" y="4221163"/>
              <a:ext cx="604838" cy="784225"/>
            </a:xfrm>
            <a:custGeom>
              <a:avLst/>
              <a:gdLst>
                <a:gd name="T0" fmla="*/ 142 w 336"/>
                <a:gd name="T1" fmla="*/ 519 h 530"/>
                <a:gd name="T2" fmla="*/ 131 w 336"/>
                <a:gd name="T3" fmla="*/ 480 h 530"/>
                <a:gd name="T4" fmla="*/ 87 w 336"/>
                <a:gd name="T5" fmla="*/ 442 h 530"/>
                <a:gd name="T6" fmla="*/ 60 w 336"/>
                <a:gd name="T7" fmla="*/ 430 h 530"/>
                <a:gd name="T8" fmla="*/ 60 w 336"/>
                <a:gd name="T9" fmla="*/ 415 h 530"/>
                <a:gd name="T10" fmla="*/ 60 w 336"/>
                <a:gd name="T11" fmla="*/ 403 h 530"/>
                <a:gd name="T12" fmla="*/ 52 w 336"/>
                <a:gd name="T13" fmla="*/ 388 h 530"/>
                <a:gd name="T14" fmla="*/ 50 w 336"/>
                <a:gd name="T15" fmla="*/ 369 h 530"/>
                <a:gd name="T16" fmla="*/ 56 w 336"/>
                <a:gd name="T17" fmla="*/ 348 h 530"/>
                <a:gd name="T18" fmla="*/ 62 w 336"/>
                <a:gd name="T19" fmla="*/ 332 h 530"/>
                <a:gd name="T20" fmla="*/ 58 w 336"/>
                <a:gd name="T21" fmla="*/ 315 h 530"/>
                <a:gd name="T22" fmla="*/ 52 w 336"/>
                <a:gd name="T23" fmla="*/ 309 h 530"/>
                <a:gd name="T24" fmla="*/ 47 w 336"/>
                <a:gd name="T25" fmla="*/ 286 h 530"/>
                <a:gd name="T26" fmla="*/ 48 w 336"/>
                <a:gd name="T27" fmla="*/ 283 h 530"/>
                <a:gd name="T28" fmla="*/ 56 w 336"/>
                <a:gd name="T29" fmla="*/ 277 h 530"/>
                <a:gd name="T30" fmla="*/ 56 w 336"/>
                <a:gd name="T31" fmla="*/ 271 h 530"/>
                <a:gd name="T32" fmla="*/ 52 w 336"/>
                <a:gd name="T33" fmla="*/ 256 h 530"/>
                <a:gd name="T34" fmla="*/ 50 w 336"/>
                <a:gd name="T35" fmla="*/ 248 h 530"/>
                <a:gd name="T36" fmla="*/ 52 w 336"/>
                <a:gd name="T37" fmla="*/ 237 h 530"/>
                <a:gd name="T38" fmla="*/ 56 w 336"/>
                <a:gd name="T39" fmla="*/ 225 h 530"/>
                <a:gd name="T40" fmla="*/ 56 w 336"/>
                <a:gd name="T41" fmla="*/ 213 h 530"/>
                <a:gd name="T42" fmla="*/ 54 w 336"/>
                <a:gd name="T43" fmla="*/ 190 h 530"/>
                <a:gd name="T44" fmla="*/ 52 w 336"/>
                <a:gd name="T45" fmla="*/ 169 h 530"/>
                <a:gd name="T46" fmla="*/ 45 w 336"/>
                <a:gd name="T47" fmla="*/ 160 h 530"/>
                <a:gd name="T48" fmla="*/ 39 w 336"/>
                <a:gd name="T49" fmla="*/ 146 h 530"/>
                <a:gd name="T50" fmla="*/ 31 w 336"/>
                <a:gd name="T51" fmla="*/ 139 h 530"/>
                <a:gd name="T52" fmla="*/ 22 w 336"/>
                <a:gd name="T53" fmla="*/ 129 h 530"/>
                <a:gd name="T54" fmla="*/ 16 w 336"/>
                <a:gd name="T55" fmla="*/ 127 h 530"/>
                <a:gd name="T56" fmla="*/ 2 w 336"/>
                <a:gd name="T57" fmla="*/ 100 h 530"/>
                <a:gd name="T58" fmla="*/ 0 w 336"/>
                <a:gd name="T59" fmla="*/ 0 h 530"/>
                <a:gd name="T60" fmla="*/ 329 w 336"/>
                <a:gd name="T61" fmla="*/ 175 h 530"/>
                <a:gd name="T62" fmla="*/ 336 w 336"/>
                <a:gd name="T63" fmla="*/ 244 h 530"/>
                <a:gd name="T64" fmla="*/ 263 w 336"/>
                <a:gd name="T65" fmla="*/ 338 h 530"/>
                <a:gd name="T66" fmla="*/ 267 w 336"/>
                <a:gd name="T67" fmla="*/ 365 h 530"/>
                <a:gd name="T68" fmla="*/ 225 w 336"/>
                <a:gd name="T69" fmla="*/ 494 h 530"/>
                <a:gd name="T70" fmla="*/ 214 w 336"/>
                <a:gd name="T71" fmla="*/ 515 h 530"/>
                <a:gd name="T72" fmla="*/ 198 w 336"/>
                <a:gd name="T73" fmla="*/ 528 h 530"/>
                <a:gd name="T74" fmla="*/ 183 w 336"/>
                <a:gd name="T75" fmla="*/ 530 h 530"/>
                <a:gd name="T76" fmla="*/ 173 w 336"/>
                <a:gd name="T77" fmla="*/ 530 h 530"/>
                <a:gd name="T78" fmla="*/ 142 w 336"/>
                <a:gd name="T79" fmla="*/ 519 h 5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33" name="Freeform 319"/>
            <p:cNvSpPr>
              <a:spLocks/>
            </p:cNvSpPr>
            <p:nvPr/>
          </p:nvSpPr>
          <p:spPr bwMode="auto">
            <a:xfrm>
              <a:off x="7732713" y="4989513"/>
              <a:ext cx="588962" cy="533400"/>
            </a:xfrm>
            <a:custGeom>
              <a:avLst/>
              <a:gdLst>
                <a:gd name="T0" fmla="*/ 148 w 326"/>
                <a:gd name="T1" fmla="*/ 361 h 363"/>
                <a:gd name="T2" fmla="*/ 84 w 326"/>
                <a:gd name="T3" fmla="*/ 327 h 363"/>
                <a:gd name="T4" fmla="*/ 0 w 326"/>
                <a:gd name="T5" fmla="*/ 277 h 363"/>
                <a:gd name="T6" fmla="*/ 23 w 326"/>
                <a:gd name="T7" fmla="*/ 213 h 363"/>
                <a:gd name="T8" fmla="*/ 65 w 326"/>
                <a:gd name="T9" fmla="*/ 183 h 363"/>
                <a:gd name="T10" fmla="*/ 21 w 326"/>
                <a:gd name="T11" fmla="*/ 104 h 363"/>
                <a:gd name="T12" fmla="*/ 129 w 326"/>
                <a:gd name="T13" fmla="*/ 43 h 363"/>
                <a:gd name="T14" fmla="*/ 190 w 326"/>
                <a:gd name="T15" fmla="*/ 6 h 363"/>
                <a:gd name="T16" fmla="*/ 196 w 326"/>
                <a:gd name="T17" fmla="*/ 14 h 363"/>
                <a:gd name="T18" fmla="*/ 223 w 326"/>
                <a:gd name="T19" fmla="*/ 0 h 363"/>
                <a:gd name="T20" fmla="*/ 236 w 326"/>
                <a:gd name="T21" fmla="*/ 0 h 363"/>
                <a:gd name="T22" fmla="*/ 257 w 326"/>
                <a:gd name="T23" fmla="*/ 14 h 363"/>
                <a:gd name="T24" fmla="*/ 263 w 326"/>
                <a:gd name="T25" fmla="*/ 31 h 363"/>
                <a:gd name="T26" fmla="*/ 250 w 326"/>
                <a:gd name="T27" fmla="*/ 71 h 363"/>
                <a:gd name="T28" fmla="*/ 242 w 326"/>
                <a:gd name="T29" fmla="*/ 81 h 363"/>
                <a:gd name="T30" fmla="*/ 232 w 326"/>
                <a:gd name="T31" fmla="*/ 85 h 363"/>
                <a:gd name="T32" fmla="*/ 230 w 326"/>
                <a:gd name="T33" fmla="*/ 89 h 363"/>
                <a:gd name="T34" fmla="*/ 230 w 326"/>
                <a:gd name="T35" fmla="*/ 98 h 363"/>
                <a:gd name="T36" fmla="*/ 246 w 326"/>
                <a:gd name="T37" fmla="*/ 123 h 363"/>
                <a:gd name="T38" fmla="*/ 248 w 326"/>
                <a:gd name="T39" fmla="*/ 139 h 363"/>
                <a:gd name="T40" fmla="*/ 251 w 326"/>
                <a:gd name="T41" fmla="*/ 142 h 363"/>
                <a:gd name="T42" fmla="*/ 274 w 326"/>
                <a:gd name="T43" fmla="*/ 131 h 363"/>
                <a:gd name="T44" fmla="*/ 296 w 326"/>
                <a:gd name="T45" fmla="*/ 162 h 363"/>
                <a:gd name="T46" fmla="*/ 322 w 326"/>
                <a:gd name="T47" fmla="*/ 211 h 363"/>
                <a:gd name="T48" fmla="*/ 326 w 326"/>
                <a:gd name="T49" fmla="*/ 235 h 363"/>
                <a:gd name="T50" fmla="*/ 319 w 326"/>
                <a:gd name="T51" fmla="*/ 246 h 363"/>
                <a:gd name="T52" fmla="*/ 303 w 326"/>
                <a:gd name="T53" fmla="*/ 248 h 363"/>
                <a:gd name="T54" fmla="*/ 299 w 326"/>
                <a:gd name="T55" fmla="*/ 250 h 363"/>
                <a:gd name="T56" fmla="*/ 299 w 326"/>
                <a:gd name="T57" fmla="*/ 259 h 363"/>
                <a:gd name="T58" fmla="*/ 292 w 326"/>
                <a:gd name="T59" fmla="*/ 269 h 363"/>
                <a:gd name="T60" fmla="*/ 276 w 326"/>
                <a:gd name="T61" fmla="*/ 279 h 363"/>
                <a:gd name="T62" fmla="*/ 253 w 326"/>
                <a:gd name="T63" fmla="*/ 296 h 363"/>
                <a:gd name="T64" fmla="*/ 246 w 326"/>
                <a:gd name="T65" fmla="*/ 306 h 363"/>
                <a:gd name="T66" fmla="*/ 232 w 326"/>
                <a:gd name="T67" fmla="*/ 319 h 363"/>
                <a:gd name="T68" fmla="*/ 215 w 326"/>
                <a:gd name="T69" fmla="*/ 319 h 363"/>
                <a:gd name="T70" fmla="*/ 205 w 326"/>
                <a:gd name="T71" fmla="*/ 317 h 363"/>
                <a:gd name="T72" fmla="*/ 200 w 326"/>
                <a:gd name="T73" fmla="*/ 317 h 363"/>
                <a:gd name="T74" fmla="*/ 200 w 326"/>
                <a:gd name="T75" fmla="*/ 329 h 363"/>
                <a:gd name="T76" fmla="*/ 194 w 326"/>
                <a:gd name="T77" fmla="*/ 340 h 363"/>
                <a:gd name="T78" fmla="*/ 177 w 326"/>
                <a:gd name="T79" fmla="*/ 355 h 363"/>
                <a:gd name="T80" fmla="*/ 161 w 326"/>
                <a:gd name="T81" fmla="*/ 363 h 363"/>
                <a:gd name="T82" fmla="*/ 148 w 326"/>
                <a:gd name="T83" fmla="*/ 36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34" name="Freeform 320"/>
            <p:cNvSpPr>
              <a:spLocks/>
            </p:cNvSpPr>
            <p:nvPr/>
          </p:nvSpPr>
          <p:spPr bwMode="auto">
            <a:xfrm>
              <a:off x="5961063" y="3573463"/>
              <a:ext cx="747712" cy="1035050"/>
            </a:xfrm>
            <a:custGeom>
              <a:avLst/>
              <a:gdLst>
                <a:gd name="T0" fmla="*/ 44 w 415"/>
                <a:gd name="T1" fmla="*/ 151 h 700"/>
                <a:gd name="T2" fmla="*/ 92 w 415"/>
                <a:gd name="T3" fmla="*/ 324 h 700"/>
                <a:gd name="T4" fmla="*/ 115 w 415"/>
                <a:gd name="T5" fmla="*/ 324 h 700"/>
                <a:gd name="T6" fmla="*/ 125 w 415"/>
                <a:gd name="T7" fmla="*/ 330 h 700"/>
                <a:gd name="T8" fmla="*/ 160 w 415"/>
                <a:gd name="T9" fmla="*/ 449 h 700"/>
                <a:gd name="T10" fmla="*/ 156 w 415"/>
                <a:gd name="T11" fmla="*/ 458 h 700"/>
                <a:gd name="T12" fmla="*/ 133 w 415"/>
                <a:gd name="T13" fmla="*/ 458 h 700"/>
                <a:gd name="T14" fmla="*/ 121 w 415"/>
                <a:gd name="T15" fmla="*/ 476 h 700"/>
                <a:gd name="T16" fmla="*/ 125 w 415"/>
                <a:gd name="T17" fmla="*/ 495 h 700"/>
                <a:gd name="T18" fmla="*/ 131 w 415"/>
                <a:gd name="T19" fmla="*/ 504 h 700"/>
                <a:gd name="T20" fmla="*/ 165 w 415"/>
                <a:gd name="T21" fmla="*/ 518 h 700"/>
                <a:gd name="T22" fmla="*/ 173 w 415"/>
                <a:gd name="T23" fmla="*/ 526 h 700"/>
                <a:gd name="T24" fmla="*/ 173 w 415"/>
                <a:gd name="T25" fmla="*/ 533 h 700"/>
                <a:gd name="T26" fmla="*/ 163 w 415"/>
                <a:gd name="T27" fmla="*/ 577 h 700"/>
                <a:gd name="T28" fmla="*/ 163 w 415"/>
                <a:gd name="T29" fmla="*/ 587 h 700"/>
                <a:gd name="T30" fmla="*/ 167 w 415"/>
                <a:gd name="T31" fmla="*/ 597 h 700"/>
                <a:gd name="T32" fmla="*/ 183 w 415"/>
                <a:gd name="T33" fmla="*/ 597 h 700"/>
                <a:gd name="T34" fmla="*/ 186 w 415"/>
                <a:gd name="T35" fmla="*/ 593 h 700"/>
                <a:gd name="T36" fmla="*/ 198 w 415"/>
                <a:gd name="T37" fmla="*/ 593 h 700"/>
                <a:gd name="T38" fmla="*/ 194 w 415"/>
                <a:gd name="T39" fmla="*/ 621 h 700"/>
                <a:gd name="T40" fmla="*/ 300 w 415"/>
                <a:gd name="T41" fmla="*/ 700 h 700"/>
                <a:gd name="T42" fmla="*/ 326 w 415"/>
                <a:gd name="T43" fmla="*/ 633 h 700"/>
                <a:gd name="T44" fmla="*/ 394 w 415"/>
                <a:gd name="T45" fmla="*/ 616 h 700"/>
                <a:gd name="T46" fmla="*/ 371 w 415"/>
                <a:gd name="T47" fmla="*/ 510 h 700"/>
                <a:gd name="T48" fmla="*/ 394 w 415"/>
                <a:gd name="T49" fmla="*/ 495 h 700"/>
                <a:gd name="T50" fmla="*/ 376 w 415"/>
                <a:gd name="T51" fmla="*/ 458 h 700"/>
                <a:gd name="T52" fmla="*/ 415 w 415"/>
                <a:gd name="T53" fmla="*/ 410 h 700"/>
                <a:gd name="T54" fmla="*/ 309 w 415"/>
                <a:gd name="T55" fmla="*/ 245 h 700"/>
                <a:gd name="T56" fmla="*/ 232 w 415"/>
                <a:gd name="T57" fmla="*/ 165 h 700"/>
                <a:gd name="T58" fmla="*/ 175 w 415"/>
                <a:gd name="T59" fmla="*/ 96 h 700"/>
                <a:gd name="T60" fmla="*/ 158 w 415"/>
                <a:gd name="T61" fmla="*/ 94 h 700"/>
                <a:gd name="T62" fmla="*/ 140 w 415"/>
                <a:gd name="T63" fmla="*/ 98 h 700"/>
                <a:gd name="T64" fmla="*/ 117 w 415"/>
                <a:gd name="T65" fmla="*/ 96 h 700"/>
                <a:gd name="T66" fmla="*/ 77 w 415"/>
                <a:gd name="T67" fmla="*/ 50 h 700"/>
                <a:gd name="T68" fmla="*/ 35 w 415"/>
                <a:gd name="T69" fmla="*/ 7 h 700"/>
                <a:gd name="T70" fmla="*/ 19 w 415"/>
                <a:gd name="T71" fmla="*/ 0 h 700"/>
                <a:gd name="T72" fmla="*/ 6 w 415"/>
                <a:gd name="T73" fmla="*/ 7 h 700"/>
                <a:gd name="T74" fmla="*/ 0 w 415"/>
                <a:gd name="T75" fmla="*/ 15 h 700"/>
                <a:gd name="T76" fmla="*/ 10 w 415"/>
                <a:gd name="T77" fmla="*/ 44 h 700"/>
                <a:gd name="T78" fmla="*/ 25 w 415"/>
                <a:gd name="T79" fmla="*/ 84 h 700"/>
                <a:gd name="T80" fmla="*/ 44 w 415"/>
                <a:gd name="T81" fmla="*/ 151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35" name="Freeform 321"/>
            <p:cNvSpPr>
              <a:spLocks/>
            </p:cNvSpPr>
            <p:nvPr/>
          </p:nvSpPr>
          <p:spPr bwMode="auto">
            <a:xfrm>
              <a:off x="6078538" y="4494213"/>
              <a:ext cx="695325" cy="1146175"/>
            </a:xfrm>
            <a:custGeom>
              <a:avLst/>
              <a:gdLst>
                <a:gd name="T0" fmla="*/ 10 w 384"/>
                <a:gd name="T1" fmla="*/ 593 h 774"/>
                <a:gd name="T2" fmla="*/ 4 w 384"/>
                <a:gd name="T3" fmla="*/ 615 h 774"/>
                <a:gd name="T4" fmla="*/ 10 w 384"/>
                <a:gd name="T5" fmla="*/ 645 h 774"/>
                <a:gd name="T6" fmla="*/ 22 w 384"/>
                <a:gd name="T7" fmla="*/ 663 h 774"/>
                <a:gd name="T8" fmla="*/ 45 w 384"/>
                <a:gd name="T9" fmla="*/ 649 h 774"/>
                <a:gd name="T10" fmla="*/ 79 w 384"/>
                <a:gd name="T11" fmla="*/ 663 h 774"/>
                <a:gd name="T12" fmla="*/ 116 w 384"/>
                <a:gd name="T13" fmla="*/ 674 h 774"/>
                <a:gd name="T14" fmla="*/ 143 w 384"/>
                <a:gd name="T15" fmla="*/ 672 h 774"/>
                <a:gd name="T16" fmla="*/ 164 w 384"/>
                <a:gd name="T17" fmla="*/ 682 h 774"/>
                <a:gd name="T18" fmla="*/ 208 w 384"/>
                <a:gd name="T19" fmla="*/ 686 h 774"/>
                <a:gd name="T20" fmla="*/ 223 w 384"/>
                <a:gd name="T21" fmla="*/ 670 h 774"/>
                <a:gd name="T22" fmla="*/ 248 w 384"/>
                <a:gd name="T23" fmla="*/ 672 h 774"/>
                <a:gd name="T24" fmla="*/ 269 w 384"/>
                <a:gd name="T25" fmla="*/ 718 h 774"/>
                <a:gd name="T26" fmla="*/ 300 w 384"/>
                <a:gd name="T27" fmla="*/ 774 h 774"/>
                <a:gd name="T28" fmla="*/ 331 w 384"/>
                <a:gd name="T29" fmla="*/ 751 h 774"/>
                <a:gd name="T30" fmla="*/ 342 w 384"/>
                <a:gd name="T31" fmla="*/ 749 h 774"/>
                <a:gd name="T32" fmla="*/ 359 w 384"/>
                <a:gd name="T33" fmla="*/ 712 h 774"/>
                <a:gd name="T34" fmla="*/ 384 w 384"/>
                <a:gd name="T35" fmla="*/ 697 h 774"/>
                <a:gd name="T36" fmla="*/ 361 w 384"/>
                <a:gd name="T37" fmla="*/ 668 h 774"/>
                <a:gd name="T38" fmla="*/ 373 w 384"/>
                <a:gd name="T39" fmla="*/ 565 h 774"/>
                <a:gd name="T40" fmla="*/ 380 w 384"/>
                <a:gd name="T41" fmla="*/ 547 h 774"/>
                <a:gd name="T42" fmla="*/ 373 w 384"/>
                <a:gd name="T43" fmla="*/ 532 h 774"/>
                <a:gd name="T44" fmla="*/ 359 w 384"/>
                <a:gd name="T45" fmla="*/ 532 h 774"/>
                <a:gd name="T46" fmla="*/ 338 w 384"/>
                <a:gd name="T47" fmla="*/ 513 h 774"/>
                <a:gd name="T48" fmla="*/ 325 w 384"/>
                <a:gd name="T49" fmla="*/ 494 h 774"/>
                <a:gd name="T50" fmla="*/ 309 w 384"/>
                <a:gd name="T51" fmla="*/ 478 h 774"/>
                <a:gd name="T52" fmla="*/ 302 w 384"/>
                <a:gd name="T53" fmla="*/ 453 h 774"/>
                <a:gd name="T54" fmla="*/ 300 w 384"/>
                <a:gd name="T55" fmla="*/ 430 h 774"/>
                <a:gd name="T56" fmla="*/ 302 w 384"/>
                <a:gd name="T57" fmla="*/ 419 h 774"/>
                <a:gd name="T58" fmla="*/ 294 w 384"/>
                <a:gd name="T59" fmla="*/ 388 h 774"/>
                <a:gd name="T60" fmla="*/ 300 w 384"/>
                <a:gd name="T61" fmla="*/ 359 h 774"/>
                <a:gd name="T62" fmla="*/ 298 w 384"/>
                <a:gd name="T63" fmla="*/ 336 h 774"/>
                <a:gd name="T64" fmla="*/ 281 w 384"/>
                <a:gd name="T65" fmla="*/ 323 h 774"/>
                <a:gd name="T66" fmla="*/ 265 w 384"/>
                <a:gd name="T67" fmla="*/ 311 h 774"/>
                <a:gd name="T68" fmla="*/ 256 w 384"/>
                <a:gd name="T69" fmla="*/ 150 h 774"/>
                <a:gd name="T70" fmla="*/ 237 w 384"/>
                <a:gd name="T71" fmla="*/ 129 h 774"/>
                <a:gd name="T72" fmla="*/ 192 w 384"/>
                <a:gd name="T73" fmla="*/ 137 h 774"/>
                <a:gd name="T74" fmla="*/ 129 w 384"/>
                <a:gd name="T75" fmla="*/ 0 h 774"/>
                <a:gd name="T76" fmla="*/ 33 w 384"/>
                <a:gd name="T77" fmla="*/ 142 h 774"/>
                <a:gd name="T78" fmla="*/ 87 w 384"/>
                <a:gd name="T79" fmla="*/ 258 h 774"/>
                <a:gd name="T80" fmla="*/ 85 w 384"/>
                <a:gd name="T81" fmla="*/ 373 h 774"/>
                <a:gd name="T82" fmla="*/ 50 w 384"/>
                <a:gd name="T83" fmla="*/ 498 h 774"/>
                <a:gd name="T84" fmla="*/ 0 w 384"/>
                <a:gd name="T85" fmla="*/ 563 h 774"/>
                <a:gd name="T86" fmla="*/ 8 w 384"/>
                <a:gd name="T87" fmla="*/ 58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36" name="Freeform 322"/>
            <p:cNvSpPr>
              <a:spLocks/>
            </p:cNvSpPr>
            <p:nvPr/>
          </p:nvSpPr>
          <p:spPr bwMode="auto">
            <a:xfrm>
              <a:off x="5965825" y="5449888"/>
              <a:ext cx="655638" cy="539750"/>
            </a:xfrm>
            <a:custGeom>
              <a:avLst/>
              <a:gdLst>
                <a:gd name="T0" fmla="*/ 0 w 361"/>
                <a:gd name="T1" fmla="*/ 367 h 367"/>
                <a:gd name="T2" fmla="*/ 104 w 361"/>
                <a:gd name="T3" fmla="*/ 192 h 367"/>
                <a:gd name="T4" fmla="*/ 48 w 361"/>
                <a:gd name="T5" fmla="*/ 6 h 367"/>
                <a:gd name="T6" fmla="*/ 71 w 361"/>
                <a:gd name="T7" fmla="*/ 0 h 367"/>
                <a:gd name="T8" fmla="*/ 71 w 361"/>
                <a:gd name="T9" fmla="*/ 10 h 367"/>
                <a:gd name="T10" fmla="*/ 83 w 361"/>
                <a:gd name="T11" fmla="*/ 18 h 367"/>
                <a:gd name="T12" fmla="*/ 98 w 361"/>
                <a:gd name="T13" fmla="*/ 16 h 367"/>
                <a:gd name="T14" fmla="*/ 106 w 361"/>
                <a:gd name="T15" fmla="*/ 4 h 367"/>
                <a:gd name="T16" fmla="*/ 131 w 361"/>
                <a:gd name="T17" fmla="*/ 6 h 367"/>
                <a:gd name="T18" fmla="*/ 140 w 361"/>
                <a:gd name="T19" fmla="*/ 18 h 367"/>
                <a:gd name="T20" fmla="*/ 156 w 361"/>
                <a:gd name="T21" fmla="*/ 18 h 367"/>
                <a:gd name="T22" fmla="*/ 177 w 361"/>
                <a:gd name="T23" fmla="*/ 29 h 367"/>
                <a:gd name="T24" fmla="*/ 198 w 361"/>
                <a:gd name="T25" fmla="*/ 31 h 367"/>
                <a:gd name="T26" fmla="*/ 204 w 361"/>
                <a:gd name="T27" fmla="*/ 27 h 367"/>
                <a:gd name="T28" fmla="*/ 217 w 361"/>
                <a:gd name="T29" fmla="*/ 29 h 367"/>
                <a:gd name="T30" fmla="*/ 225 w 361"/>
                <a:gd name="T31" fmla="*/ 37 h 367"/>
                <a:gd name="T32" fmla="*/ 248 w 361"/>
                <a:gd name="T33" fmla="*/ 41 h 367"/>
                <a:gd name="T34" fmla="*/ 269 w 361"/>
                <a:gd name="T35" fmla="*/ 41 h 367"/>
                <a:gd name="T36" fmla="*/ 280 w 361"/>
                <a:gd name="T37" fmla="*/ 33 h 367"/>
                <a:gd name="T38" fmla="*/ 284 w 361"/>
                <a:gd name="T39" fmla="*/ 25 h 367"/>
                <a:gd name="T40" fmla="*/ 303 w 361"/>
                <a:gd name="T41" fmla="*/ 25 h 367"/>
                <a:gd name="T42" fmla="*/ 309 w 361"/>
                <a:gd name="T43" fmla="*/ 27 h 367"/>
                <a:gd name="T44" fmla="*/ 321 w 361"/>
                <a:gd name="T45" fmla="*/ 37 h 367"/>
                <a:gd name="T46" fmla="*/ 330 w 361"/>
                <a:gd name="T47" fmla="*/ 73 h 367"/>
                <a:gd name="T48" fmla="*/ 344 w 361"/>
                <a:gd name="T49" fmla="*/ 110 h 367"/>
                <a:gd name="T50" fmla="*/ 361 w 361"/>
                <a:gd name="T51" fmla="*/ 129 h 367"/>
                <a:gd name="T52" fmla="*/ 342 w 361"/>
                <a:gd name="T53" fmla="*/ 131 h 367"/>
                <a:gd name="T54" fmla="*/ 336 w 361"/>
                <a:gd name="T55" fmla="*/ 150 h 367"/>
                <a:gd name="T56" fmla="*/ 336 w 361"/>
                <a:gd name="T57" fmla="*/ 173 h 367"/>
                <a:gd name="T58" fmla="*/ 340 w 361"/>
                <a:gd name="T59" fmla="*/ 185 h 367"/>
                <a:gd name="T60" fmla="*/ 332 w 361"/>
                <a:gd name="T61" fmla="*/ 192 h 367"/>
                <a:gd name="T62" fmla="*/ 326 w 361"/>
                <a:gd name="T63" fmla="*/ 204 h 367"/>
                <a:gd name="T64" fmla="*/ 315 w 361"/>
                <a:gd name="T65" fmla="*/ 215 h 367"/>
                <a:gd name="T66" fmla="*/ 299 w 361"/>
                <a:gd name="T67" fmla="*/ 225 h 367"/>
                <a:gd name="T68" fmla="*/ 288 w 361"/>
                <a:gd name="T69" fmla="*/ 221 h 367"/>
                <a:gd name="T70" fmla="*/ 261 w 361"/>
                <a:gd name="T71" fmla="*/ 202 h 367"/>
                <a:gd name="T72" fmla="*/ 240 w 361"/>
                <a:gd name="T73" fmla="*/ 198 h 367"/>
                <a:gd name="T74" fmla="*/ 228 w 361"/>
                <a:gd name="T75" fmla="*/ 213 h 367"/>
                <a:gd name="T76" fmla="*/ 221 w 361"/>
                <a:gd name="T77" fmla="*/ 231 h 367"/>
                <a:gd name="T78" fmla="*/ 230 w 361"/>
                <a:gd name="T79" fmla="*/ 242 h 367"/>
                <a:gd name="T80" fmla="*/ 234 w 361"/>
                <a:gd name="T81" fmla="*/ 259 h 367"/>
                <a:gd name="T82" fmla="*/ 215 w 361"/>
                <a:gd name="T83" fmla="*/ 273 h 367"/>
                <a:gd name="T84" fmla="*/ 219 w 361"/>
                <a:gd name="T85" fmla="*/ 296 h 367"/>
                <a:gd name="T86" fmla="*/ 211 w 361"/>
                <a:gd name="T87" fmla="*/ 319 h 367"/>
                <a:gd name="T88" fmla="*/ 200 w 361"/>
                <a:gd name="T89" fmla="*/ 342 h 367"/>
                <a:gd name="T90" fmla="*/ 192 w 361"/>
                <a:gd name="T91" fmla="*/ 351 h 367"/>
                <a:gd name="T92" fmla="*/ 182 w 361"/>
                <a:gd name="T93" fmla="*/ 348 h 367"/>
                <a:gd name="T94" fmla="*/ 167 w 361"/>
                <a:gd name="T95" fmla="*/ 332 h 367"/>
                <a:gd name="T96" fmla="*/ 156 w 361"/>
                <a:gd name="T97" fmla="*/ 332 h 367"/>
                <a:gd name="T98" fmla="*/ 136 w 361"/>
                <a:gd name="T99" fmla="*/ 336 h 367"/>
                <a:gd name="T100" fmla="*/ 121 w 361"/>
                <a:gd name="T101" fmla="*/ 338 h 367"/>
                <a:gd name="T102" fmla="*/ 109 w 361"/>
                <a:gd name="T103" fmla="*/ 346 h 367"/>
                <a:gd name="T104" fmla="*/ 106 w 361"/>
                <a:gd name="T105" fmla="*/ 353 h 367"/>
                <a:gd name="T106" fmla="*/ 96 w 361"/>
                <a:gd name="T107" fmla="*/ 365 h 367"/>
                <a:gd name="T108" fmla="*/ 83 w 361"/>
                <a:gd name="T109" fmla="*/ 365 h 367"/>
                <a:gd name="T110" fmla="*/ 60 w 361"/>
                <a:gd name="T111" fmla="*/ 359 h 367"/>
                <a:gd name="T112" fmla="*/ 44 w 361"/>
                <a:gd name="T113" fmla="*/ 355 h 367"/>
                <a:gd name="T114" fmla="*/ 21 w 361"/>
                <a:gd name="T115" fmla="*/ 355 h 367"/>
                <a:gd name="T116" fmla="*/ 0 w 361"/>
                <a:gd name="T117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37" name="Freeform 323"/>
            <p:cNvSpPr>
              <a:spLocks/>
            </p:cNvSpPr>
            <p:nvPr/>
          </p:nvSpPr>
          <p:spPr bwMode="auto">
            <a:xfrm>
              <a:off x="5524500" y="5354638"/>
              <a:ext cx="630238" cy="635000"/>
            </a:xfrm>
            <a:custGeom>
              <a:avLst/>
              <a:gdLst>
                <a:gd name="T0" fmla="*/ 246 w 350"/>
                <a:gd name="T1" fmla="*/ 428 h 428"/>
                <a:gd name="T2" fmla="*/ 123 w 350"/>
                <a:gd name="T3" fmla="*/ 265 h 428"/>
                <a:gd name="T4" fmla="*/ 87 w 350"/>
                <a:gd name="T5" fmla="*/ 251 h 428"/>
                <a:gd name="T6" fmla="*/ 56 w 350"/>
                <a:gd name="T7" fmla="*/ 240 h 428"/>
                <a:gd name="T8" fmla="*/ 27 w 350"/>
                <a:gd name="T9" fmla="*/ 188 h 428"/>
                <a:gd name="T10" fmla="*/ 37 w 350"/>
                <a:gd name="T11" fmla="*/ 161 h 428"/>
                <a:gd name="T12" fmla="*/ 0 w 350"/>
                <a:gd name="T13" fmla="*/ 113 h 428"/>
                <a:gd name="T14" fmla="*/ 4 w 350"/>
                <a:gd name="T15" fmla="*/ 103 h 428"/>
                <a:gd name="T16" fmla="*/ 6 w 350"/>
                <a:gd name="T17" fmla="*/ 92 h 428"/>
                <a:gd name="T18" fmla="*/ 14 w 350"/>
                <a:gd name="T19" fmla="*/ 86 h 428"/>
                <a:gd name="T20" fmla="*/ 20 w 350"/>
                <a:gd name="T21" fmla="*/ 77 h 428"/>
                <a:gd name="T22" fmla="*/ 37 w 350"/>
                <a:gd name="T23" fmla="*/ 102 h 428"/>
                <a:gd name="T24" fmla="*/ 60 w 350"/>
                <a:gd name="T25" fmla="*/ 92 h 428"/>
                <a:gd name="T26" fmla="*/ 68 w 350"/>
                <a:gd name="T27" fmla="*/ 94 h 428"/>
                <a:gd name="T28" fmla="*/ 75 w 350"/>
                <a:gd name="T29" fmla="*/ 102 h 428"/>
                <a:gd name="T30" fmla="*/ 87 w 350"/>
                <a:gd name="T31" fmla="*/ 103 h 428"/>
                <a:gd name="T32" fmla="*/ 102 w 350"/>
                <a:gd name="T33" fmla="*/ 100 h 428"/>
                <a:gd name="T34" fmla="*/ 117 w 350"/>
                <a:gd name="T35" fmla="*/ 103 h 428"/>
                <a:gd name="T36" fmla="*/ 125 w 350"/>
                <a:gd name="T37" fmla="*/ 113 h 428"/>
                <a:gd name="T38" fmla="*/ 146 w 350"/>
                <a:gd name="T39" fmla="*/ 144 h 428"/>
                <a:gd name="T40" fmla="*/ 152 w 350"/>
                <a:gd name="T41" fmla="*/ 146 h 428"/>
                <a:gd name="T42" fmla="*/ 162 w 350"/>
                <a:gd name="T43" fmla="*/ 146 h 428"/>
                <a:gd name="T44" fmla="*/ 235 w 350"/>
                <a:gd name="T45" fmla="*/ 96 h 428"/>
                <a:gd name="T46" fmla="*/ 246 w 350"/>
                <a:gd name="T47" fmla="*/ 88 h 428"/>
                <a:gd name="T48" fmla="*/ 212 w 350"/>
                <a:gd name="T49" fmla="*/ 17 h 428"/>
                <a:gd name="T50" fmla="*/ 223 w 350"/>
                <a:gd name="T51" fmla="*/ 0 h 428"/>
                <a:gd name="T52" fmla="*/ 315 w 350"/>
                <a:gd name="T53" fmla="*/ 4 h 428"/>
                <a:gd name="T54" fmla="*/ 317 w 350"/>
                <a:gd name="T55" fmla="*/ 9 h 428"/>
                <a:gd name="T56" fmla="*/ 317 w 350"/>
                <a:gd name="T57" fmla="*/ 23 h 428"/>
                <a:gd name="T58" fmla="*/ 311 w 350"/>
                <a:gd name="T59" fmla="*/ 31 h 428"/>
                <a:gd name="T60" fmla="*/ 313 w 350"/>
                <a:gd name="T61" fmla="*/ 44 h 428"/>
                <a:gd name="T62" fmla="*/ 317 w 350"/>
                <a:gd name="T63" fmla="*/ 61 h 428"/>
                <a:gd name="T64" fmla="*/ 294 w 350"/>
                <a:gd name="T65" fmla="*/ 67 h 428"/>
                <a:gd name="T66" fmla="*/ 350 w 350"/>
                <a:gd name="T67" fmla="*/ 253 h 428"/>
                <a:gd name="T68" fmla="*/ 246 w 350"/>
                <a:gd name="T69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38" name="Freeform 324"/>
            <p:cNvSpPr>
              <a:spLocks/>
            </p:cNvSpPr>
            <p:nvPr/>
          </p:nvSpPr>
          <p:spPr bwMode="auto">
            <a:xfrm>
              <a:off x="4905375" y="5522913"/>
              <a:ext cx="723900" cy="466725"/>
            </a:xfrm>
            <a:custGeom>
              <a:avLst/>
              <a:gdLst>
                <a:gd name="T0" fmla="*/ 364 w 397"/>
                <a:gd name="T1" fmla="*/ 315 h 315"/>
                <a:gd name="T2" fmla="*/ 301 w 397"/>
                <a:gd name="T3" fmla="*/ 263 h 315"/>
                <a:gd name="T4" fmla="*/ 265 w 397"/>
                <a:gd name="T5" fmla="*/ 269 h 315"/>
                <a:gd name="T6" fmla="*/ 221 w 397"/>
                <a:gd name="T7" fmla="*/ 271 h 315"/>
                <a:gd name="T8" fmla="*/ 167 w 397"/>
                <a:gd name="T9" fmla="*/ 257 h 315"/>
                <a:gd name="T10" fmla="*/ 155 w 397"/>
                <a:gd name="T11" fmla="*/ 246 h 315"/>
                <a:gd name="T12" fmla="*/ 130 w 397"/>
                <a:gd name="T13" fmla="*/ 227 h 315"/>
                <a:gd name="T14" fmla="*/ 102 w 397"/>
                <a:gd name="T15" fmla="*/ 209 h 315"/>
                <a:gd name="T16" fmla="*/ 61 w 397"/>
                <a:gd name="T17" fmla="*/ 186 h 315"/>
                <a:gd name="T18" fmla="*/ 11 w 397"/>
                <a:gd name="T19" fmla="*/ 161 h 315"/>
                <a:gd name="T20" fmla="*/ 0 w 397"/>
                <a:gd name="T21" fmla="*/ 152 h 315"/>
                <a:gd name="T22" fmla="*/ 19 w 397"/>
                <a:gd name="T23" fmla="*/ 104 h 315"/>
                <a:gd name="T24" fmla="*/ 320 w 397"/>
                <a:gd name="T25" fmla="*/ 0 h 315"/>
                <a:gd name="T26" fmla="*/ 330 w 397"/>
                <a:gd name="T27" fmla="*/ 0 h 315"/>
                <a:gd name="T28" fmla="*/ 341 w 397"/>
                <a:gd name="T29" fmla="*/ 0 h 315"/>
                <a:gd name="T30" fmla="*/ 378 w 397"/>
                <a:gd name="T31" fmla="*/ 48 h 315"/>
                <a:gd name="T32" fmla="*/ 368 w 397"/>
                <a:gd name="T33" fmla="*/ 75 h 315"/>
                <a:gd name="T34" fmla="*/ 397 w 397"/>
                <a:gd name="T35" fmla="*/ 127 h 315"/>
                <a:gd name="T36" fmla="*/ 378 w 397"/>
                <a:gd name="T37" fmla="*/ 131 h 315"/>
                <a:gd name="T38" fmla="*/ 364 w 397"/>
                <a:gd name="T3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39" name="Freeform 325"/>
            <p:cNvSpPr>
              <a:spLocks/>
            </p:cNvSpPr>
            <p:nvPr/>
          </p:nvSpPr>
          <p:spPr bwMode="auto">
            <a:xfrm>
              <a:off x="4264025" y="4346575"/>
              <a:ext cx="1497013" cy="1403350"/>
            </a:xfrm>
            <a:custGeom>
              <a:avLst/>
              <a:gdLst>
                <a:gd name="T0" fmla="*/ 305 w 825"/>
                <a:gd name="T1" fmla="*/ 896 h 950"/>
                <a:gd name="T2" fmla="*/ 316 w 825"/>
                <a:gd name="T3" fmla="*/ 861 h 950"/>
                <a:gd name="T4" fmla="*/ 242 w 825"/>
                <a:gd name="T5" fmla="*/ 756 h 950"/>
                <a:gd name="T6" fmla="*/ 245 w 825"/>
                <a:gd name="T7" fmla="*/ 727 h 950"/>
                <a:gd name="T8" fmla="*/ 234 w 825"/>
                <a:gd name="T9" fmla="*/ 698 h 950"/>
                <a:gd name="T10" fmla="*/ 213 w 825"/>
                <a:gd name="T11" fmla="*/ 652 h 950"/>
                <a:gd name="T12" fmla="*/ 186 w 825"/>
                <a:gd name="T13" fmla="*/ 622 h 950"/>
                <a:gd name="T14" fmla="*/ 163 w 825"/>
                <a:gd name="T15" fmla="*/ 575 h 950"/>
                <a:gd name="T16" fmla="*/ 128 w 825"/>
                <a:gd name="T17" fmla="*/ 562 h 950"/>
                <a:gd name="T18" fmla="*/ 121 w 825"/>
                <a:gd name="T19" fmla="*/ 549 h 950"/>
                <a:gd name="T20" fmla="*/ 103 w 825"/>
                <a:gd name="T21" fmla="*/ 483 h 950"/>
                <a:gd name="T22" fmla="*/ 0 w 825"/>
                <a:gd name="T23" fmla="*/ 385 h 950"/>
                <a:gd name="T24" fmla="*/ 124 w 825"/>
                <a:gd name="T25" fmla="*/ 416 h 950"/>
                <a:gd name="T26" fmla="*/ 195 w 825"/>
                <a:gd name="T27" fmla="*/ 407 h 950"/>
                <a:gd name="T28" fmla="*/ 261 w 825"/>
                <a:gd name="T29" fmla="*/ 426 h 950"/>
                <a:gd name="T30" fmla="*/ 403 w 825"/>
                <a:gd name="T31" fmla="*/ 480 h 950"/>
                <a:gd name="T32" fmla="*/ 443 w 825"/>
                <a:gd name="T33" fmla="*/ 483 h 950"/>
                <a:gd name="T34" fmla="*/ 359 w 825"/>
                <a:gd name="T35" fmla="*/ 370 h 950"/>
                <a:gd name="T36" fmla="*/ 224 w 825"/>
                <a:gd name="T37" fmla="*/ 370 h 950"/>
                <a:gd name="T38" fmla="*/ 190 w 825"/>
                <a:gd name="T39" fmla="*/ 393 h 950"/>
                <a:gd name="T40" fmla="*/ 307 w 825"/>
                <a:gd name="T41" fmla="*/ 75 h 950"/>
                <a:gd name="T42" fmla="*/ 391 w 825"/>
                <a:gd name="T43" fmla="*/ 19 h 950"/>
                <a:gd name="T44" fmla="*/ 666 w 825"/>
                <a:gd name="T45" fmla="*/ 205 h 950"/>
                <a:gd name="T46" fmla="*/ 683 w 825"/>
                <a:gd name="T47" fmla="*/ 339 h 950"/>
                <a:gd name="T48" fmla="*/ 744 w 825"/>
                <a:gd name="T49" fmla="*/ 447 h 950"/>
                <a:gd name="T50" fmla="*/ 723 w 825"/>
                <a:gd name="T51" fmla="*/ 501 h 950"/>
                <a:gd name="T52" fmla="*/ 825 w 825"/>
                <a:gd name="T53" fmla="*/ 495 h 950"/>
                <a:gd name="T54" fmla="*/ 700 w 825"/>
                <a:gd name="T55" fmla="*/ 587 h 950"/>
                <a:gd name="T56" fmla="*/ 716 w 825"/>
                <a:gd name="T57" fmla="*/ 600 h 950"/>
                <a:gd name="T58" fmla="*/ 710 w 825"/>
                <a:gd name="T59" fmla="*/ 771 h 950"/>
                <a:gd name="T60" fmla="*/ 700 w 825"/>
                <a:gd name="T61" fmla="*/ 788 h 950"/>
                <a:gd name="T62" fmla="*/ 687 w 825"/>
                <a:gd name="T63" fmla="*/ 796 h 950"/>
                <a:gd name="T64" fmla="*/ 374 w 825"/>
                <a:gd name="T65" fmla="*/ 902 h 950"/>
                <a:gd name="T66" fmla="*/ 297 w 825"/>
                <a:gd name="T67" fmla="*/ 915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40" name="Freeform 326"/>
            <p:cNvSpPr>
              <a:spLocks/>
            </p:cNvSpPr>
            <p:nvPr/>
          </p:nvSpPr>
          <p:spPr bwMode="auto">
            <a:xfrm>
              <a:off x="5014913" y="3567113"/>
              <a:ext cx="1309687" cy="1181100"/>
            </a:xfrm>
            <a:custGeom>
              <a:avLst/>
              <a:gdLst>
                <a:gd name="T0" fmla="*/ 716 w 722"/>
                <a:gd name="T1" fmla="*/ 633 h 802"/>
                <a:gd name="T2" fmla="*/ 722 w 722"/>
                <a:gd name="T3" fmla="*/ 605 h 802"/>
                <a:gd name="T4" fmla="*/ 710 w 722"/>
                <a:gd name="T5" fmla="*/ 605 h 802"/>
                <a:gd name="T6" fmla="*/ 706 w 722"/>
                <a:gd name="T7" fmla="*/ 609 h 802"/>
                <a:gd name="T8" fmla="*/ 689 w 722"/>
                <a:gd name="T9" fmla="*/ 607 h 802"/>
                <a:gd name="T10" fmla="*/ 687 w 722"/>
                <a:gd name="T11" fmla="*/ 597 h 802"/>
                <a:gd name="T12" fmla="*/ 687 w 722"/>
                <a:gd name="T13" fmla="*/ 587 h 802"/>
                <a:gd name="T14" fmla="*/ 695 w 722"/>
                <a:gd name="T15" fmla="*/ 543 h 802"/>
                <a:gd name="T16" fmla="*/ 695 w 722"/>
                <a:gd name="T17" fmla="*/ 536 h 802"/>
                <a:gd name="T18" fmla="*/ 689 w 722"/>
                <a:gd name="T19" fmla="*/ 528 h 802"/>
                <a:gd name="T20" fmla="*/ 655 w 722"/>
                <a:gd name="T21" fmla="*/ 514 h 802"/>
                <a:gd name="T22" fmla="*/ 649 w 722"/>
                <a:gd name="T23" fmla="*/ 507 h 802"/>
                <a:gd name="T24" fmla="*/ 643 w 722"/>
                <a:gd name="T25" fmla="*/ 486 h 802"/>
                <a:gd name="T26" fmla="*/ 657 w 722"/>
                <a:gd name="T27" fmla="*/ 470 h 802"/>
                <a:gd name="T28" fmla="*/ 678 w 722"/>
                <a:gd name="T29" fmla="*/ 468 h 802"/>
                <a:gd name="T30" fmla="*/ 683 w 722"/>
                <a:gd name="T31" fmla="*/ 459 h 802"/>
                <a:gd name="T32" fmla="*/ 649 w 722"/>
                <a:gd name="T33" fmla="*/ 340 h 802"/>
                <a:gd name="T34" fmla="*/ 637 w 722"/>
                <a:gd name="T35" fmla="*/ 336 h 802"/>
                <a:gd name="T36" fmla="*/ 616 w 722"/>
                <a:gd name="T37" fmla="*/ 336 h 802"/>
                <a:gd name="T38" fmla="*/ 568 w 722"/>
                <a:gd name="T39" fmla="*/ 161 h 802"/>
                <a:gd name="T40" fmla="*/ 493 w 722"/>
                <a:gd name="T41" fmla="*/ 135 h 802"/>
                <a:gd name="T42" fmla="*/ 390 w 722"/>
                <a:gd name="T43" fmla="*/ 94 h 802"/>
                <a:gd name="T44" fmla="*/ 311 w 722"/>
                <a:gd name="T45" fmla="*/ 64 h 802"/>
                <a:gd name="T46" fmla="*/ 231 w 722"/>
                <a:gd name="T47" fmla="*/ 35 h 802"/>
                <a:gd name="T48" fmla="*/ 173 w 722"/>
                <a:gd name="T49" fmla="*/ 29 h 802"/>
                <a:gd name="T50" fmla="*/ 87 w 722"/>
                <a:gd name="T51" fmla="*/ 16 h 802"/>
                <a:gd name="T52" fmla="*/ 50 w 722"/>
                <a:gd name="T53" fmla="*/ 0 h 802"/>
                <a:gd name="T54" fmla="*/ 0 w 722"/>
                <a:gd name="T55" fmla="*/ 69 h 802"/>
                <a:gd name="T56" fmla="*/ 8 w 722"/>
                <a:gd name="T57" fmla="*/ 240 h 802"/>
                <a:gd name="T58" fmla="*/ 31 w 722"/>
                <a:gd name="T59" fmla="*/ 301 h 802"/>
                <a:gd name="T60" fmla="*/ 65 w 722"/>
                <a:gd name="T61" fmla="*/ 390 h 802"/>
                <a:gd name="T62" fmla="*/ 69 w 722"/>
                <a:gd name="T63" fmla="*/ 524 h 802"/>
                <a:gd name="T64" fmla="*/ 41 w 722"/>
                <a:gd name="T65" fmla="*/ 532 h 802"/>
                <a:gd name="T66" fmla="*/ 250 w 722"/>
                <a:gd name="T67" fmla="*/ 739 h 802"/>
                <a:gd name="T68" fmla="*/ 284 w 722"/>
                <a:gd name="T69" fmla="*/ 802 h 802"/>
                <a:gd name="T70" fmla="*/ 384 w 722"/>
                <a:gd name="T71" fmla="*/ 802 h 802"/>
                <a:gd name="T72" fmla="*/ 388 w 722"/>
                <a:gd name="T73" fmla="*/ 670 h 802"/>
                <a:gd name="T74" fmla="*/ 543 w 722"/>
                <a:gd name="T75" fmla="*/ 647 h 802"/>
                <a:gd name="T76" fmla="*/ 622 w 722"/>
                <a:gd name="T77" fmla="*/ 660 h 802"/>
                <a:gd name="T78" fmla="*/ 716 w 722"/>
                <a:gd name="T79" fmla="*/ 633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41" name="Freeform 327"/>
            <p:cNvSpPr>
              <a:spLocks/>
            </p:cNvSpPr>
            <p:nvPr/>
          </p:nvSpPr>
          <p:spPr bwMode="auto">
            <a:xfrm>
              <a:off x="5711825" y="4519613"/>
              <a:ext cx="430213" cy="228600"/>
            </a:xfrm>
            <a:custGeom>
              <a:avLst/>
              <a:gdLst>
                <a:gd name="T0" fmla="*/ 238 w 238"/>
                <a:gd name="T1" fmla="*/ 13 h 155"/>
                <a:gd name="T2" fmla="*/ 159 w 238"/>
                <a:gd name="T3" fmla="*/ 0 h 155"/>
                <a:gd name="T4" fmla="*/ 4 w 238"/>
                <a:gd name="T5" fmla="*/ 23 h 155"/>
                <a:gd name="T6" fmla="*/ 0 w 238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42" name="Line 328"/>
            <p:cNvSpPr>
              <a:spLocks noChangeShapeType="1"/>
            </p:cNvSpPr>
            <p:nvPr/>
          </p:nvSpPr>
          <p:spPr bwMode="auto">
            <a:xfrm flipV="1">
              <a:off x="6148388" y="5051425"/>
              <a:ext cx="84137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43" name="Freeform 329"/>
            <p:cNvSpPr>
              <a:spLocks/>
            </p:cNvSpPr>
            <p:nvPr/>
          </p:nvSpPr>
          <p:spPr bwMode="auto">
            <a:xfrm>
              <a:off x="5711825" y="4748213"/>
              <a:ext cx="436563" cy="303212"/>
            </a:xfrm>
            <a:custGeom>
              <a:avLst/>
              <a:gdLst>
                <a:gd name="T0" fmla="*/ 240 w 240"/>
                <a:gd name="T1" fmla="*/ 206 h 206"/>
                <a:gd name="T2" fmla="*/ 202 w 240"/>
                <a:gd name="T3" fmla="*/ 135 h 206"/>
                <a:gd name="T4" fmla="*/ 40 w 240"/>
                <a:gd name="T5" fmla="*/ 69 h 206"/>
                <a:gd name="T6" fmla="*/ 0 w 240"/>
                <a:gd name="T7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44" name="Freeform 330"/>
            <p:cNvSpPr>
              <a:spLocks/>
            </p:cNvSpPr>
            <p:nvPr/>
          </p:nvSpPr>
          <p:spPr bwMode="auto">
            <a:xfrm>
              <a:off x="5711825" y="4519613"/>
              <a:ext cx="538163" cy="531812"/>
            </a:xfrm>
            <a:custGeom>
              <a:avLst/>
              <a:gdLst>
                <a:gd name="T0" fmla="*/ 288 w 299"/>
                <a:gd name="T1" fmla="*/ 359 h 361"/>
                <a:gd name="T2" fmla="*/ 299 w 299"/>
                <a:gd name="T3" fmla="*/ 305 h 361"/>
                <a:gd name="T4" fmla="*/ 290 w 299"/>
                <a:gd name="T5" fmla="*/ 244 h 361"/>
                <a:gd name="T6" fmla="*/ 271 w 299"/>
                <a:gd name="T7" fmla="*/ 244 h 361"/>
                <a:gd name="T8" fmla="*/ 236 w 299"/>
                <a:gd name="T9" fmla="*/ 128 h 361"/>
                <a:gd name="T10" fmla="*/ 238 w 299"/>
                <a:gd name="T11" fmla="*/ 13 h 361"/>
                <a:gd name="T12" fmla="*/ 159 w 299"/>
                <a:gd name="T13" fmla="*/ 0 h 361"/>
                <a:gd name="T14" fmla="*/ 4 w 299"/>
                <a:gd name="T15" fmla="*/ 23 h 361"/>
                <a:gd name="T16" fmla="*/ 0 w 299"/>
                <a:gd name="T17" fmla="*/ 155 h 361"/>
                <a:gd name="T18" fmla="*/ 40 w 299"/>
                <a:gd name="T19" fmla="*/ 224 h 361"/>
                <a:gd name="T20" fmla="*/ 202 w 299"/>
                <a:gd name="T21" fmla="*/ 290 h 361"/>
                <a:gd name="T22" fmla="*/ 240 w 299"/>
                <a:gd name="T23" fmla="*/ 361 h 361"/>
                <a:gd name="T24" fmla="*/ 288 w 299"/>
                <a:gd name="T25" fmla="*/ 35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45" name="Freeform 331"/>
            <p:cNvSpPr>
              <a:spLocks/>
            </p:cNvSpPr>
            <p:nvPr/>
          </p:nvSpPr>
          <p:spPr bwMode="auto">
            <a:xfrm>
              <a:off x="5499100" y="4748213"/>
              <a:ext cx="649288" cy="339725"/>
            </a:xfrm>
            <a:custGeom>
              <a:avLst/>
              <a:gdLst>
                <a:gd name="T0" fmla="*/ 359 w 359"/>
                <a:gd name="T1" fmla="*/ 206 h 231"/>
                <a:gd name="T2" fmla="*/ 321 w 359"/>
                <a:gd name="T3" fmla="*/ 135 h 231"/>
                <a:gd name="T4" fmla="*/ 159 w 359"/>
                <a:gd name="T5" fmla="*/ 69 h 231"/>
                <a:gd name="T6" fmla="*/ 119 w 359"/>
                <a:gd name="T7" fmla="*/ 0 h 231"/>
                <a:gd name="T8" fmla="*/ 19 w 359"/>
                <a:gd name="T9" fmla="*/ 0 h 231"/>
                <a:gd name="T10" fmla="*/ 2 w 359"/>
                <a:gd name="T11" fmla="*/ 69 h 231"/>
                <a:gd name="T12" fmla="*/ 0 w 359"/>
                <a:gd name="T13" fmla="*/ 77 h 231"/>
                <a:gd name="T14" fmla="*/ 63 w 359"/>
                <a:gd name="T15" fmla="*/ 177 h 231"/>
                <a:gd name="T16" fmla="*/ 29 w 359"/>
                <a:gd name="T17" fmla="*/ 206 h 231"/>
                <a:gd name="T18" fmla="*/ 42 w 359"/>
                <a:gd name="T19" fmla="*/ 231 h 231"/>
                <a:gd name="T20" fmla="*/ 132 w 359"/>
                <a:gd name="T21" fmla="*/ 211 h 231"/>
                <a:gd name="T22" fmla="*/ 257 w 359"/>
                <a:gd name="T23" fmla="*/ 185 h 231"/>
                <a:gd name="T24" fmla="*/ 261 w 359"/>
                <a:gd name="T25" fmla="*/ 192 h 231"/>
                <a:gd name="T26" fmla="*/ 282 w 359"/>
                <a:gd name="T27" fmla="*/ 200 h 231"/>
                <a:gd name="T28" fmla="*/ 311 w 359"/>
                <a:gd name="T29" fmla="*/ 198 h 231"/>
                <a:gd name="T30" fmla="*/ 322 w 359"/>
                <a:gd name="T31" fmla="*/ 208 h 231"/>
                <a:gd name="T32" fmla="*/ 340 w 359"/>
                <a:gd name="T33" fmla="*/ 208 h 231"/>
                <a:gd name="T34" fmla="*/ 359 w 359"/>
                <a:gd name="T35" fmla="*/ 20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46" name="Freeform 332"/>
            <p:cNvSpPr>
              <a:spLocks/>
            </p:cNvSpPr>
            <p:nvPr/>
          </p:nvSpPr>
          <p:spPr bwMode="auto">
            <a:xfrm>
              <a:off x="5529263" y="5019675"/>
              <a:ext cx="720725" cy="555625"/>
            </a:xfrm>
            <a:custGeom>
              <a:avLst/>
              <a:gdLst>
                <a:gd name="T0" fmla="*/ 313 w 401"/>
                <a:gd name="T1" fmla="*/ 234 h 376"/>
                <a:gd name="T2" fmla="*/ 311 w 401"/>
                <a:gd name="T3" fmla="*/ 226 h 376"/>
                <a:gd name="T4" fmla="*/ 305 w 401"/>
                <a:gd name="T5" fmla="*/ 209 h 376"/>
                <a:gd name="T6" fmla="*/ 332 w 401"/>
                <a:gd name="T7" fmla="*/ 144 h 376"/>
                <a:gd name="T8" fmla="*/ 355 w 401"/>
                <a:gd name="T9" fmla="*/ 144 h 376"/>
                <a:gd name="T10" fmla="*/ 401 w 401"/>
                <a:gd name="T11" fmla="*/ 53 h 376"/>
                <a:gd name="T12" fmla="*/ 390 w 401"/>
                <a:gd name="T13" fmla="*/ 19 h 376"/>
                <a:gd name="T14" fmla="*/ 342 w 401"/>
                <a:gd name="T15" fmla="*/ 21 h 376"/>
                <a:gd name="T16" fmla="*/ 323 w 401"/>
                <a:gd name="T17" fmla="*/ 23 h 376"/>
                <a:gd name="T18" fmla="*/ 305 w 401"/>
                <a:gd name="T19" fmla="*/ 23 h 376"/>
                <a:gd name="T20" fmla="*/ 294 w 401"/>
                <a:gd name="T21" fmla="*/ 13 h 376"/>
                <a:gd name="T22" fmla="*/ 265 w 401"/>
                <a:gd name="T23" fmla="*/ 15 h 376"/>
                <a:gd name="T24" fmla="*/ 244 w 401"/>
                <a:gd name="T25" fmla="*/ 7 h 376"/>
                <a:gd name="T26" fmla="*/ 240 w 401"/>
                <a:gd name="T27" fmla="*/ 0 h 376"/>
                <a:gd name="T28" fmla="*/ 115 w 401"/>
                <a:gd name="T29" fmla="*/ 26 h 376"/>
                <a:gd name="T30" fmla="*/ 127 w 401"/>
                <a:gd name="T31" fmla="*/ 42 h 376"/>
                <a:gd name="T32" fmla="*/ 0 w 401"/>
                <a:gd name="T33" fmla="*/ 109 h 376"/>
                <a:gd name="T34" fmla="*/ 0 w 401"/>
                <a:gd name="T35" fmla="*/ 132 h 376"/>
                <a:gd name="T36" fmla="*/ 10 w 401"/>
                <a:gd name="T37" fmla="*/ 140 h 376"/>
                <a:gd name="T38" fmla="*/ 18 w 401"/>
                <a:gd name="T39" fmla="*/ 145 h 376"/>
                <a:gd name="T40" fmla="*/ 18 w 401"/>
                <a:gd name="T41" fmla="*/ 307 h 376"/>
                <a:gd name="T42" fmla="*/ 35 w 401"/>
                <a:gd name="T43" fmla="*/ 332 h 376"/>
                <a:gd name="T44" fmla="*/ 58 w 401"/>
                <a:gd name="T45" fmla="*/ 322 h 376"/>
                <a:gd name="T46" fmla="*/ 66 w 401"/>
                <a:gd name="T47" fmla="*/ 324 h 376"/>
                <a:gd name="T48" fmla="*/ 73 w 401"/>
                <a:gd name="T49" fmla="*/ 332 h 376"/>
                <a:gd name="T50" fmla="*/ 85 w 401"/>
                <a:gd name="T51" fmla="*/ 333 h 376"/>
                <a:gd name="T52" fmla="*/ 100 w 401"/>
                <a:gd name="T53" fmla="*/ 330 h 376"/>
                <a:gd name="T54" fmla="*/ 115 w 401"/>
                <a:gd name="T55" fmla="*/ 333 h 376"/>
                <a:gd name="T56" fmla="*/ 123 w 401"/>
                <a:gd name="T57" fmla="*/ 343 h 376"/>
                <a:gd name="T58" fmla="*/ 144 w 401"/>
                <a:gd name="T59" fmla="*/ 374 h 376"/>
                <a:gd name="T60" fmla="*/ 150 w 401"/>
                <a:gd name="T61" fmla="*/ 376 h 376"/>
                <a:gd name="T62" fmla="*/ 160 w 401"/>
                <a:gd name="T63" fmla="*/ 376 h 376"/>
                <a:gd name="T64" fmla="*/ 233 w 401"/>
                <a:gd name="T65" fmla="*/ 326 h 376"/>
                <a:gd name="T66" fmla="*/ 244 w 401"/>
                <a:gd name="T67" fmla="*/ 318 h 376"/>
                <a:gd name="T68" fmla="*/ 210 w 401"/>
                <a:gd name="T69" fmla="*/ 247 h 376"/>
                <a:gd name="T70" fmla="*/ 221 w 401"/>
                <a:gd name="T71" fmla="*/ 230 h 376"/>
                <a:gd name="T72" fmla="*/ 313 w 401"/>
                <a:gd name="T73" fmla="*/ 234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47" name="Freeform 333"/>
            <p:cNvSpPr>
              <a:spLocks/>
            </p:cNvSpPr>
            <p:nvPr/>
          </p:nvSpPr>
          <p:spPr bwMode="auto">
            <a:xfrm>
              <a:off x="3267075" y="4992688"/>
              <a:ext cx="1582738" cy="874712"/>
            </a:xfrm>
            <a:custGeom>
              <a:avLst/>
              <a:gdLst>
                <a:gd name="T0" fmla="*/ 858 w 875"/>
                <a:gd name="T1" fmla="*/ 459 h 593"/>
                <a:gd name="T2" fmla="*/ 869 w 875"/>
                <a:gd name="T3" fmla="*/ 424 h 593"/>
                <a:gd name="T4" fmla="*/ 795 w 875"/>
                <a:gd name="T5" fmla="*/ 319 h 593"/>
                <a:gd name="T6" fmla="*/ 798 w 875"/>
                <a:gd name="T7" fmla="*/ 292 h 593"/>
                <a:gd name="T8" fmla="*/ 787 w 875"/>
                <a:gd name="T9" fmla="*/ 261 h 593"/>
                <a:gd name="T10" fmla="*/ 766 w 875"/>
                <a:gd name="T11" fmla="*/ 215 h 593"/>
                <a:gd name="T12" fmla="*/ 737 w 875"/>
                <a:gd name="T13" fmla="*/ 185 h 593"/>
                <a:gd name="T14" fmla="*/ 716 w 875"/>
                <a:gd name="T15" fmla="*/ 140 h 593"/>
                <a:gd name="T16" fmla="*/ 679 w 875"/>
                <a:gd name="T17" fmla="*/ 125 h 593"/>
                <a:gd name="T18" fmla="*/ 674 w 875"/>
                <a:gd name="T19" fmla="*/ 112 h 593"/>
                <a:gd name="T20" fmla="*/ 656 w 875"/>
                <a:gd name="T21" fmla="*/ 48 h 593"/>
                <a:gd name="T22" fmla="*/ 516 w 875"/>
                <a:gd name="T23" fmla="*/ 39 h 593"/>
                <a:gd name="T24" fmla="*/ 422 w 875"/>
                <a:gd name="T25" fmla="*/ 0 h 593"/>
                <a:gd name="T26" fmla="*/ 424 w 875"/>
                <a:gd name="T27" fmla="*/ 27 h 593"/>
                <a:gd name="T28" fmla="*/ 434 w 875"/>
                <a:gd name="T29" fmla="*/ 62 h 593"/>
                <a:gd name="T30" fmla="*/ 393 w 875"/>
                <a:gd name="T31" fmla="*/ 75 h 593"/>
                <a:gd name="T32" fmla="*/ 353 w 875"/>
                <a:gd name="T33" fmla="*/ 104 h 593"/>
                <a:gd name="T34" fmla="*/ 292 w 875"/>
                <a:gd name="T35" fmla="*/ 121 h 593"/>
                <a:gd name="T36" fmla="*/ 75 w 875"/>
                <a:gd name="T37" fmla="*/ 129 h 593"/>
                <a:gd name="T38" fmla="*/ 65 w 875"/>
                <a:gd name="T39" fmla="*/ 211 h 593"/>
                <a:gd name="T40" fmla="*/ 15 w 875"/>
                <a:gd name="T41" fmla="*/ 254 h 593"/>
                <a:gd name="T42" fmla="*/ 23 w 875"/>
                <a:gd name="T43" fmla="*/ 304 h 593"/>
                <a:gd name="T44" fmla="*/ 0 w 875"/>
                <a:gd name="T45" fmla="*/ 409 h 593"/>
                <a:gd name="T46" fmla="*/ 52 w 875"/>
                <a:gd name="T47" fmla="*/ 455 h 593"/>
                <a:gd name="T48" fmla="*/ 94 w 875"/>
                <a:gd name="T49" fmla="*/ 470 h 593"/>
                <a:gd name="T50" fmla="*/ 131 w 875"/>
                <a:gd name="T51" fmla="*/ 515 h 593"/>
                <a:gd name="T52" fmla="*/ 169 w 875"/>
                <a:gd name="T53" fmla="*/ 538 h 593"/>
                <a:gd name="T54" fmla="*/ 180 w 875"/>
                <a:gd name="T55" fmla="*/ 553 h 593"/>
                <a:gd name="T56" fmla="*/ 213 w 875"/>
                <a:gd name="T57" fmla="*/ 540 h 593"/>
                <a:gd name="T58" fmla="*/ 251 w 875"/>
                <a:gd name="T59" fmla="*/ 563 h 593"/>
                <a:gd name="T60" fmla="*/ 288 w 875"/>
                <a:gd name="T61" fmla="*/ 588 h 593"/>
                <a:gd name="T62" fmla="*/ 317 w 875"/>
                <a:gd name="T63" fmla="*/ 591 h 593"/>
                <a:gd name="T64" fmla="*/ 301 w 875"/>
                <a:gd name="T65" fmla="*/ 421 h 593"/>
                <a:gd name="T66" fmla="*/ 317 w 875"/>
                <a:gd name="T67" fmla="*/ 346 h 593"/>
                <a:gd name="T68" fmla="*/ 489 w 875"/>
                <a:gd name="T69" fmla="*/ 282 h 593"/>
                <a:gd name="T70" fmla="*/ 656 w 875"/>
                <a:gd name="T71" fmla="*/ 292 h 593"/>
                <a:gd name="T72" fmla="*/ 701 w 875"/>
                <a:gd name="T73" fmla="*/ 403 h 593"/>
                <a:gd name="T74" fmla="*/ 793 w 875"/>
                <a:gd name="T75" fmla="*/ 405 h 593"/>
                <a:gd name="T76" fmla="*/ 833 w 875"/>
                <a:gd name="T77" fmla="*/ 449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48" name="Freeform 334"/>
            <p:cNvSpPr>
              <a:spLocks/>
            </p:cNvSpPr>
            <p:nvPr/>
          </p:nvSpPr>
          <p:spPr bwMode="auto">
            <a:xfrm>
              <a:off x="3779838" y="5380038"/>
              <a:ext cx="754062" cy="485775"/>
            </a:xfrm>
            <a:custGeom>
              <a:avLst/>
              <a:gdLst>
                <a:gd name="T0" fmla="*/ 35 w 419"/>
                <a:gd name="T1" fmla="*/ 328 h 328"/>
                <a:gd name="T2" fmla="*/ 10 w 419"/>
                <a:gd name="T3" fmla="*/ 167 h 328"/>
                <a:gd name="T4" fmla="*/ 19 w 419"/>
                <a:gd name="T5" fmla="*/ 158 h 328"/>
                <a:gd name="T6" fmla="*/ 0 w 419"/>
                <a:gd name="T7" fmla="*/ 87 h 328"/>
                <a:gd name="T8" fmla="*/ 35 w 419"/>
                <a:gd name="T9" fmla="*/ 83 h 328"/>
                <a:gd name="T10" fmla="*/ 146 w 419"/>
                <a:gd name="T11" fmla="*/ 14 h 328"/>
                <a:gd name="T12" fmla="*/ 207 w 419"/>
                <a:gd name="T13" fmla="*/ 17 h 328"/>
                <a:gd name="T14" fmla="*/ 315 w 419"/>
                <a:gd name="T15" fmla="*/ 0 h 328"/>
                <a:gd name="T16" fmla="*/ 374 w 419"/>
                <a:gd name="T17" fmla="*/ 29 h 328"/>
                <a:gd name="T18" fmla="*/ 359 w 419"/>
                <a:gd name="T19" fmla="*/ 69 h 328"/>
                <a:gd name="T20" fmla="*/ 419 w 419"/>
                <a:gd name="T21" fmla="*/ 140 h 328"/>
                <a:gd name="T22" fmla="*/ 409 w 419"/>
                <a:gd name="T23" fmla="*/ 140 h 328"/>
                <a:gd name="T24" fmla="*/ 359 w 419"/>
                <a:gd name="T25" fmla="*/ 138 h 328"/>
                <a:gd name="T26" fmla="*/ 265 w 419"/>
                <a:gd name="T27" fmla="*/ 115 h 328"/>
                <a:gd name="T28" fmla="*/ 232 w 419"/>
                <a:gd name="T29" fmla="*/ 125 h 328"/>
                <a:gd name="T30" fmla="*/ 200 w 419"/>
                <a:gd name="T31" fmla="*/ 138 h 328"/>
                <a:gd name="T32" fmla="*/ 173 w 419"/>
                <a:gd name="T33" fmla="*/ 163 h 328"/>
                <a:gd name="T34" fmla="*/ 158 w 419"/>
                <a:gd name="T35" fmla="*/ 183 h 328"/>
                <a:gd name="T36" fmla="*/ 159 w 419"/>
                <a:gd name="T37" fmla="*/ 217 h 328"/>
                <a:gd name="T38" fmla="*/ 165 w 419"/>
                <a:gd name="T39" fmla="*/ 261 h 328"/>
                <a:gd name="T40" fmla="*/ 163 w 419"/>
                <a:gd name="T41" fmla="*/ 292 h 328"/>
                <a:gd name="T42" fmla="*/ 154 w 419"/>
                <a:gd name="T43" fmla="*/ 305 h 328"/>
                <a:gd name="T44" fmla="*/ 123 w 419"/>
                <a:gd name="T45" fmla="*/ 311 h 328"/>
                <a:gd name="T46" fmla="*/ 90 w 419"/>
                <a:gd name="T47" fmla="*/ 313 h 328"/>
                <a:gd name="T48" fmla="*/ 56 w 419"/>
                <a:gd name="T49" fmla="*/ 325 h 328"/>
                <a:gd name="T50" fmla="*/ 35 w 419"/>
                <a:gd name="T51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49" name="Freeform 335"/>
            <p:cNvSpPr>
              <a:spLocks/>
            </p:cNvSpPr>
            <p:nvPr/>
          </p:nvSpPr>
          <p:spPr bwMode="auto">
            <a:xfrm>
              <a:off x="2387600" y="4986338"/>
              <a:ext cx="1014413" cy="608012"/>
            </a:xfrm>
            <a:custGeom>
              <a:avLst/>
              <a:gdLst>
                <a:gd name="T0" fmla="*/ 0 w 562"/>
                <a:gd name="T1" fmla="*/ 247 h 414"/>
                <a:gd name="T2" fmla="*/ 11 w 562"/>
                <a:gd name="T3" fmla="*/ 241 h 414"/>
                <a:gd name="T4" fmla="*/ 19 w 562"/>
                <a:gd name="T5" fmla="*/ 239 h 414"/>
                <a:gd name="T6" fmla="*/ 26 w 562"/>
                <a:gd name="T7" fmla="*/ 234 h 414"/>
                <a:gd name="T8" fmla="*/ 40 w 562"/>
                <a:gd name="T9" fmla="*/ 228 h 414"/>
                <a:gd name="T10" fmla="*/ 44 w 562"/>
                <a:gd name="T11" fmla="*/ 218 h 414"/>
                <a:gd name="T12" fmla="*/ 57 w 562"/>
                <a:gd name="T13" fmla="*/ 203 h 414"/>
                <a:gd name="T14" fmla="*/ 59 w 562"/>
                <a:gd name="T15" fmla="*/ 193 h 414"/>
                <a:gd name="T16" fmla="*/ 72 w 562"/>
                <a:gd name="T17" fmla="*/ 182 h 414"/>
                <a:gd name="T18" fmla="*/ 86 w 562"/>
                <a:gd name="T19" fmla="*/ 168 h 414"/>
                <a:gd name="T20" fmla="*/ 97 w 562"/>
                <a:gd name="T21" fmla="*/ 161 h 414"/>
                <a:gd name="T22" fmla="*/ 109 w 562"/>
                <a:gd name="T23" fmla="*/ 157 h 414"/>
                <a:gd name="T24" fmla="*/ 120 w 562"/>
                <a:gd name="T25" fmla="*/ 153 h 414"/>
                <a:gd name="T26" fmla="*/ 124 w 562"/>
                <a:gd name="T27" fmla="*/ 145 h 414"/>
                <a:gd name="T28" fmla="*/ 120 w 562"/>
                <a:gd name="T29" fmla="*/ 136 h 414"/>
                <a:gd name="T30" fmla="*/ 117 w 562"/>
                <a:gd name="T31" fmla="*/ 132 h 414"/>
                <a:gd name="T32" fmla="*/ 149 w 562"/>
                <a:gd name="T33" fmla="*/ 107 h 414"/>
                <a:gd name="T34" fmla="*/ 145 w 562"/>
                <a:gd name="T35" fmla="*/ 95 h 414"/>
                <a:gd name="T36" fmla="*/ 151 w 562"/>
                <a:gd name="T37" fmla="*/ 90 h 414"/>
                <a:gd name="T38" fmla="*/ 151 w 562"/>
                <a:gd name="T39" fmla="*/ 82 h 414"/>
                <a:gd name="T40" fmla="*/ 153 w 562"/>
                <a:gd name="T41" fmla="*/ 71 h 414"/>
                <a:gd name="T42" fmla="*/ 151 w 562"/>
                <a:gd name="T43" fmla="*/ 57 h 414"/>
                <a:gd name="T44" fmla="*/ 155 w 562"/>
                <a:gd name="T45" fmla="*/ 46 h 414"/>
                <a:gd name="T46" fmla="*/ 155 w 562"/>
                <a:gd name="T47" fmla="*/ 44 h 414"/>
                <a:gd name="T48" fmla="*/ 163 w 562"/>
                <a:gd name="T49" fmla="*/ 36 h 414"/>
                <a:gd name="T50" fmla="*/ 168 w 562"/>
                <a:gd name="T51" fmla="*/ 34 h 414"/>
                <a:gd name="T52" fmla="*/ 174 w 562"/>
                <a:gd name="T53" fmla="*/ 11 h 414"/>
                <a:gd name="T54" fmla="*/ 506 w 562"/>
                <a:gd name="T55" fmla="*/ 0 h 414"/>
                <a:gd name="T56" fmla="*/ 562 w 562"/>
                <a:gd name="T57" fmla="*/ 134 h 414"/>
                <a:gd name="T58" fmla="*/ 537 w 562"/>
                <a:gd name="T59" fmla="*/ 147 h 414"/>
                <a:gd name="T60" fmla="*/ 552 w 562"/>
                <a:gd name="T61" fmla="*/ 216 h 414"/>
                <a:gd name="T62" fmla="*/ 514 w 562"/>
                <a:gd name="T63" fmla="*/ 234 h 414"/>
                <a:gd name="T64" fmla="*/ 502 w 562"/>
                <a:gd name="T65" fmla="*/ 259 h 414"/>
                <a:gd name="T66" fmla="*/ 500 w 562"/>
                <a:gd name="T67" fmla="*/ 285 h 414"/>
                <a:gd name="T68" fmla="*/ 510 w 562"/>
                <a:gd name="T69" fmla="*/ 309 h 414"/>
                <a:gd name="T70" fmla="*/ 533 w 562"/>
                <a:gd name="T71" fmla="*/ 328 h 414"/>
                <a:gd name="T72" fmla="*/ 487 w 562"/>
                <a:gd name="T73" fmla="*/ 414 h 414"/>
                <a:gd name="T74" fmla="*/ 481 w 562"/>
                <a:gd name="T75" fmla="*/ 406 h 414"/>
                <a:gd name="T76" fmla="*/ 456 w 562"/>
                <a:gd name="T77" fmla="*/ 385 h 414"/>
                <a:gd name="T78" fmla="*/ 428 w 562"/>
                <a:gd name="T79" fmla="*/ 356 h 414"/>
                <a:gd name="T80" fmla="*/ 393 w 562"/>
                <a:gd name="T81" fmla="*/ 316 h 414"/>
                <a:gd name="T82" fmla="*/ 378 w 562"/>
                <a:gd name="T83" fmla="*/ 297 h 414"/>
                <a:gd name="T84" fmla="*/ 353 w 562"/>
                <a:gd name="T85" fmla="*/ 293 h 414"/>
                <a:gd name="T86" fmla="*/ 332 w 562"/>
                <a:gd name="T87" fmla="*/ 291 h 414"/>
                <a:gd name="T88" fmla="*/ 305 w 562"/>
                <a:gd name="T89" fmla="*/ 284 h 414"/>
                <a:gd name="T90" fmla="*/ 272 w 562"/>
                <a:gd name="T91" fmla="*/ 276 h 414"/>
                <a:gd name="T92" fmla="*/ 239 w 562"/>
                <a:gd name="T93" fmla="*/ 278 h 414"/>
                <a:gd name="T94" fmla="*/ 199 w 562"/>
                <a:gd name="T95" fmla="*/ 274 h 414"/>
                <a:gd name="T96" fmla="*/ 145 w 562"/>
                <a:gd name="T97" fmla="*/ 272 h 414"/>
                <a:gd name="T98" fmla="*/ 88 w 562"/>
                <a:gd name="T99" fmla="*/ 264 h 414"/>
                <a:gd name="T100" fmla="*/ 42 w 562"/>
                <a:gd name="T101" fmla="*/ 261 h 414"/>
                <a:gd name="T102" fmla="*/ 9 w 562"/>
                <a:gd name="T103" fmla="*/ 261 h 414"/>
                <a:gd name="T104" fmla="*/ 0 w 562"/>
                <a:gd name="T105" fmla="*/ 247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50" name="Freeform 336"/>
            <p:cNvSpPr>
              <a:spLocks/>
            </p:cNvSpPr>
            <p:nvPr/>
          </p:nvSpPr>
          <p:spPr bwMode="auto">
            <a:xfrm>
              <a:off x="1993900" y="4719638"/>
              <a:ext cx="709613" cy="628650"/>
            </a:xfrm>
            <a:custGeom>
              <a:avLst/>
              <a:gdLst>
                <a:gd name="T0" fmla="*/ 219 w 393"/>
                <a:gd name="T1" fmla="*/ 428 h 428"/>
                <a:gd name="T2" fmla="*/ 207 w 393"/>
                <a:gd name="T3" fmla="*/ 407 h 428"/>
                <a:gd name="T4" fmla="*/ 182 w 393"/>
                <a:gd name="T5" fmla="*/ 390 h 428"/>
                <a:gd name="T6" fmla="*/ 149 w 393"/>
                <a:gd name="T7" fmla="*/ 386 h 428"/>
                <a:gd name="T8" fmla="*/ 75 w 393"/>
                <a:gd name="T9" fmla="*/ 392 h 428"/>
                <a:gd name="T10" fmla="*/ 0 w 393"/>
                <a:gd name="T11" fmla="*/ 363 h 428"/>
                <a:gd name="T12" fmla="*/ 5 w 393"/>
                <a:gd name="T13" fmla="*/ 342 h 428"/>
                <a:gd name="T14" fmla="*/ 61 w 393"/>
                <a:gd name="T15" fmla="*/ 250 h 428"/>
                <a:gd name="T16" fmla="*/ 92 w 393"/>
                <a:gd name="T17" fmla="*/ 225 h 428"/>
                <a:gd name="T18" fmla="*/ 132 w 393"/>
                <a:gd name="T19" fmla="*/ 133 h 428"/>
                <a:gd name="T20" fmla="*/ 132 w 393"/>
                <a:gd name="T21" fmla="*/ 111 h 428"/>
                <a:gd name="T22" fmla="*/ 146 w 393"/>
                <a:gd name="T23" fmla="*/ 48 h 428"/>
                <a:gd name="T24" fmla="*/ 155 w 393"/>
                <a:gd name="T25" fmla="*/ 8 h 428"/>
                <a:gd name="T26" fmla="*/ 305 w 393"/>
                <a:gd name="T27" fmla="*/ 0 h 428"/>
                <a:gd name="T28" fmla="*/ 372 w 393"/>
                <a:gd name="T29" fmla="*/ 67 h 428"/>
                <a:gd name="T30" fmla="*/ 393 w 393"/>
                <a:gd name="T31" fmla="*/ 192 h 428"/>
                <a:gd name="T32" fmla="*/ 387 w 393"/>
                <a:gd name="T33" fmla="*/ 215 h 428"/>
                <a:gd name="T34" fmla="*/ 382 w 393"/>
                <a:gd name="T35" fmla="*/ 217 h 428"/>
                <a:gd name="T36" fmla="*/ 374 w 393"/>
                <a:gd name="T37" fmla="*/ 225 h 428"/>
                <a:gd name="T38" fmla="*/ 374 w 393"/>
                <a:gd name="T39" fmla="*/ 227 h 428"/>
                <a:gd name="T40" fmla="*/ 370 w 393"/>
                <a:gd name="T41" fmla="*/ 238 h 428"/>
                <a:gd name="T42" fmla="*/ 372 w 393"/>
                <a:gd name="T43" fmla="*/ 252 h 428"/>
                <a:gd name="T44" fmla="*/ 370 w 393"/>
                <a:gd name="T45" fmla="*/ 263 h 428"/>
                <a:gd name="T46" fmla="*/ 370 w 393"/>
                <a:gd name="T47" fmla="*/ 271 h 428"/>
                <a:gd name="T48" fmla="*/ 364 w 393"/>
                <a:gd name="T49" fmla="*/ 276 h 428"/>
                <a:gd name="T50" fmla="*/ 368 w 393"/>
                <a:gd name="T51" fmla="*/ 288 h 428"/>
                <a:gd name="T52" fmla="*/ 336 w 393"/>
                <a:gd name="T53" fmla="*/ 313 h 428"/>
                <a:gd name="T54" fmla="*/ 339 w 393"/>
                <a:gd name="T55" fmla="*/ 317 h 428"/>
                <a:gd name="T56" fmla="*/ 343 w 393"/>
                <a:gd name="T57" fmla="*/ 326 h 428"/>
                <a:gd name="T58" fmla="*/ 339 w 393"/>
                <a:gd name="T59" fmla="*/ 334 h 428"/>
                <a:gd name="T60" fmla="*/ 328 w 393"/>
                <a:gd name="T61" fmla="*/ 338 h 428"/>
                <a:gd name="T62" fmla="*/ 316 w 393"/>
                <a:gd name="T63" fmla="*/ 342 h 428"/>
                <a:gd name="T64" fmla="*/ 305 w 393"/>
                <a:gd name="T65" fmla="*/ 349 h 428"/>
                <a:gd name="T66" fmla="*/ 291 w 393"/>
                <a:gd name="T67" fmla="*/ 363 h 428"/>
                <a:gd name="T68" fmla="*/ 278 w 393"/>
                <a:gd name="T69" fmla="*/ 374 h 428"/>
                <a:gd name="T70" fmla="*/ 276 w 393"/>
                <a:gd name="T71" fmla="*/ 384 h 428"/>
                <a:gd name="T72" fmla="*/ 263 w 393"/>
                <a:gd name="T73" fmla="*/ 399 h 428"/>
                <a:gd name="T74" fmla="*/ 259 w 393"/>
                <a:gd name="T75" fmla="*/ 409 h 428"/>
                <a:gd name="T76" fmla="*/ 245 w 393"/>
                <a:gd name="T77" fmla="*/ 415 h 428"/>
                <a:gd name="T78" fmla="*/ 238 w 393"/>
                <a:gd name="T79" fmla="*/ 420 h 428"/>
                <a:gd name="T80" fmla="*/ 230 w 393"/>
                <a:gd name="T81" fmla="*/ 422 h 428"/>
                <a:gd name="T82" fmla="*/ 219 w 393"/>
                <a:gd name="T83" fmla="*/ 428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51" name="Freeform 337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52" name="Freeform 338"/>
            <p:cNvSpPr>
              <a:spLocks/>
            </p:cNvSpPr>
            <p:nvPr/>
          </p:nvSpPr>
          <p:spPr bwMode="auto">
            <a:xfrm>
              <a:off x="2263775" y="4135438"/>
              <a:ext cx="741363" cy="592137"/>
            </a:xfrm>
            <a:custGeom>
              <a:avLst/>
              <a:gdLst>
                <a:gd name="T0" fmla="*/ 4 w 411"/>
                <a:gd name="T1" fmla="*/ 403 h 403"/>
                <a:gd name="T2" fmla="*/ 14 w 411"/>
                <a:gd name="T3" fmla="*/ 359 h 403"/>
                <a:gd name="T4" fmla="*/ 23 w 411"/>
                <a:gd name="T5" fmla="*/ 316 h 403"/>
                <a:gd name="T6" fmla="*/ 25 w 411"/>
                <a:gd name="T7" fmla="*/ 288 h 403"/>
                <a:gd name="T8" fmla="*/ 18 w 411"/>
                <a:gd name="T9" fmla="*/ 249 h 403"/>
                <a:gd name="T10" fmla="*/ 8 w 411"/>
                <a:gd name="T11" fmla="*/ 207 h 403"/>
                <a:gd name="T12" fmla="*/ 0 w 411"/>
                <a:gd name="T13" fmla="*/ 194 h 403"/>
                <a:gd name="T14" fmla="*/ 35 w 411"/>
                <a:gd name="T15" fmla="*/ 180 h 403"/>
                <a:gd name="T16" fmla="*/ 60 w 411"/>
                <a:gd name="T17" fmla="*/ 184 h 403"/>
                <a:gd name="T18" fmla="*/ 106 w 411"/>
                <a:gd name="T19" fmla="*/ 186 h 403"/>
                <a:gd name="T20" fmla="*/ 139 w 411"/>
                <a:gd name="T21" fmla="*/ 186 h 403"/>
                <a:gd name="T22" fmla="*/ 165 w 411"/>
                <a:gd name="T23" fmla="*/ 171 h 403"/>
                <a:gd name="T24" fmla="*/ 185 w 411"/>
                <a:gd name="T25" fmla="*/ 153 h 403"/>
                <a:gd name="T26" fmla="*/ 194 w 411"/>
                <a:gd name="T27" fmla="*/ 128 h 403"/>
                <a:gd name="T28" fmla="*/ 210 w 411"/>
                <a:gd name="T29" fmla="*/ 119 h 403"/>
                <a:gd name="T30" fmla="*/ 236 w 411"/>
                <a:gd name="T31" fmla="*/ 98 h 403"/>
                <a:gd name="T32" fmla="*/ 258 w 411"/>
                <a:gd name="T33" fmla="*/ 80 h 403"/>
                <a:gd name="T34" fmla="*/ 271 w 411"/>
                <a:gd name="T35" fmla="*/ 71 h 403"/>
                <a:gd name="T36" fmla="*/ 290 w 411"/>
                <a:gd name="T37" fmla="*/ 67 h 403"/>
                <a:gd name="T38" fmla="*/ 307 w 411"/>
                <a:gd name="T39" fmla="*/ 59 h 403"/>
                <a:gd name="T40" fmla="*/ 307 w 411"/>
                <a:gd name="T41" fmla="*/ 44 h 403"/>
                <a:gd name="T42" fmla="*/ 313 w 411"/>
                <a:gd name="T43" fmla="*/ 21 h 403"/>
                <a:gd name="T44" fmla="*/ 317 w 411"/>
                <a:gd name="T45" fmla="*/ 9 h 403"/>
                <a:gd name="T46" fmla="*/ 327 w 411"/>
                <a:gd name="T47" fmla="*/ 0 h 403"/>
                <a:gd name="T48" fmla="*/ 361 w 411"/>
                <a:gd name="T49" fmla="*/ 15 h 403"/>
                <a:gd name="T50" fmla="*/ 384 w 411"/>
                <a:gd name="T51" fmla="*/ 63 h 403"/>
                <a:gd name="T52" fmla="*/ 411 w 411"/>
                <a:gd name="T53" fmla="*/ 221 h 403"/>
                <a:gd name="T54" fmla="*/ 353 w 411"/>
                <a:gd name="T55" fmla="*/ 316 h 403"/>
                <a:gd name="T56" fmla="*/ 304 w 411"/>
                <a:gd name="T57" fmla="*/ 336 h 403"/>
                <a:gd name="T58" fmla="*/ 313 w 411"/>
                <a:gd name="T59" fmla="*/ 389 h 403"/>
                <a:gd name="T60" fmla="*/ 154 w 411"/>
                <a:gd name="T61" fmla="*/ 395 h 403"/>
                <a:gd name="T62" fmla="*/ 4 w 411"/>
                <a:gd name="T63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53" name="Freeform 339"/>
            <p:cNvSpPr>
              <a:spLocks/>
            </p:cNvSpPr>
            <p:nvPr/>
          </p:nvSpPr>
          <p:spPr bwMode="auto">
            <a:xfrm>
              <a:off x="2540000" y="3787775"/>
              <a:ext cx="917575" cy="1214438"/>
            </a:xfrm>
            <a:custGeom>
              <a:avLst/>
              <a:gdLst>
                <a:gd name="T0" fmla="*/ 203 w 508"/>
                <a:gd name="T1" fmla="*/ 25 h 821"/>
                <a:gd name="T2" fmla="*/ 295 w 508"/>
                <a:gd name="T3" fmla="*/ 0 h 821"/>
                <a:gd name="T4" fmla="*/ 309 w 508"/>
                <a:gd name="T5" fmla="*/ 94 h 821"/>
                <a:gd name="T6" fmla="*/ 451 w 508"/>
                <a:gd name="T7" fmla="*/ 270 h 821"/>
                <a:gd name="T8" fmla="*/ 391 w 508"/>
                <a:gd name="T9" fmla="*/ 364 h 821"/>
                <a:gd name="T10" fmla="*/ 334 w 508"/>
                <a:gd name="T11" fmla="*/ 474 h 821"/>
                <a:gd name="T12" fmla="*/ 311 w 508"/>
                <a:gd name="T13" fmla="*/ 520 h 821"/>
                <a:gd name="T14" fmla="*/ 426 w 508"/>
                <a:gd name="T15" fmla="*/ 598 h 821"/>
                <a:gd name="T16" fmla="*/ 428 w 508"/>
                <a:gd name="T17" fmla="*/ 597 h 821"/>
                <a:gd name="T18" fmla="*/ 432 w 508"/>
                <a:gd name="T19" fmla="*/ 597 h 821"/>
                <a:gd name="T20" fmla="*/ 436 w 508"/>
                <a:gd name="T21" fmla="*/ 597 h 821"/>
                <a:gd name="T22" fmla="*/ 437 w 508"/>
                <a:gd name="T23" fmla="*/ 598 h 821"/>
                <a:gd name="T24" fmla="*/ 441 w 508"/>
                <a:gd name="T25" fmla="*/ 598 h 821"/>
                <a:gd name="T26" fmla="*/ 445 w 508"/>
                <a:gd name="T27" fmla="*/ 600 h 821"/>
                <a:gd name="T28" fmla="*/ 447 w 508"/>
                <a:gd name="T29" fmla="*/ 602 h 821"/>
                <a:gd name="T30" fmla="*/ 451 w 508"/>
                <a:gd name="T31" fmla="*/ 602 h 821"/>
                <a:gd name="T32" fmla="*/ 453 w 508"/>
                <a:gd name="T33" fmla="*/ 604 h 821"/>
                <a:gd name="T34" fmla="*/ 457 w 508"/>
                <a:gd name="T35" fmla="*/ 606 h 821"/>
                <a:gd name="T36" fmla="*/ 459 w 508"/>
                <a:gd name="T37" fmla="*/ 608 h 821"/>
                <a:gd name="T38" fmla="*/ 462 w 508"/>
                <a:gd name="T39" fmla="*/ 610 h 821"/>
                <a:gd name="T40" fmla="*/ 464 w 508"/>
                <a:gd name="T41" fmla="*/ 612 h 821"/>
                <a:gd name="T42" fmla="*/ 468 w 508"/>
                <a:gd name="T43" fmla="*/ 612 h 821"/>
                <a:gd name="T44" fmla="*/ 470 w 508"/>
                <a:gd name="T45" fmla="*/ 614 h 821"/>
                <a:gd name="T46" fmla="*/ 474 w 508"/>
                <a:gd name="T47" fmla="*/ 614 h 821"/>
                <a:gd name="T48" fmla="*/ 476 w 508"/>
                <a:gd name="T49" fmla="*/ 616 h 821"/>
                <a:gd name="T50" fmla="*/ 480 w 508"/>
                <a:gd name="T51" fmla="*/ 616 h 821"/>
                <a:gd name="T52" fmla="*/ 484 w 508"/>
                <a:gd name="T53" fmla="*/ 616 h 821"/>
                <a:gd name="T54" fmla="*/ 487 w 508"/>
                <a:gd name="T55" fmla="*/ 616 h 821"/>
                <a:gd name="T56" fmla="*/ 491 w 508"/>
                <a:gd name="T57" fmla="*/ 616 h 821"/>
                <a:gd name="T58" fmla="*/ 493 w 508"/>
                <a:gd name="T59" fmla="*/ 618 h 821"/>
                <a:gd name="T60" fmla="*/ 497 w 508"/>
                <a:gd name="T61" fmla="*/ 618 h 821"/>
                <a:gd name="T62" fmla="*/ 499 w 508"/>
                <a:gd name="T63" fmla="*/ 620 h 821"/>
                <a:gd name="T64" fmla="*/ 503 w 508"/>
                <a:gd name="T65" fmla="*/ 621 h 821"/>
                <a:gd name="T66" fmla="*/ 505 w 508"/>
                <a:gd name="T67" fmla="*/ 623 h 821"/>
                <a:gd name="T68" fmla="*/ 499 w 508"/>
                <a:gd name="T69" fmla="*/ 671 h 821"/>
                <a:gd name="T70" fmla="*/ 480 w 508"/>
                <a:gd name="T71" fmla="*/ 808 h 821"/>
                <a:gd name="T72" fmla="*/ 88 w 508"/>
                <a:gd name="T73" fmla="*/ 821 h 821"/>
                <a:gd name="T74" fmla="*/ 0 w 508"/>
                <a:gd name="T75" fmla="*/ 629 h 821"/>
                <a:gd name="T76" fmla="*/ 150 w 508"/>
                <a:gd name="T77" fmla="*/ 570 h 821"/>
                <a:gd name="T78" fmla="*/ 257 w 508"/>
                <a:gd name="T79" fmla="*/ 455 h 821"/>
                <a:gd name="T80" fmla="*/ 207 w 508"/>
                <a:gd name="T81" fmla="*/ 249 h 821"/>
                <a:gd name="T82" fmla="*/ 96 w 508"/>
                <a:gd name="T83" fmla="*/ 205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54" name="Freeform 340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55" name="Freeform 341"/>
            <p:cNvSpPr>
              <a:spLocks/>
            </p:cNvSpPr>
            <p:nvPr/>
          </p:nvSpPr>
          <p:spPr bwMode="auto">
            <a:xfrm>
              <a:off x="3103563" y="4170363"/>
              <a:ext cx="368300" cy="498475"/>
            </a:xfrm>
            <a:custGeom>
              <a:avLst/>
              <a:gdLst>
                <a:gd name="T0" fmla="*/ 115 w 201"/>
                <a:gd name="T1" fmla="*/ 338 h 338"/>
                <a:gd name="T2" fmla="*/ 2 w 201"/>
                <a:gd name="T3" fmla="*/ 338 h 338"/>
                <a:gd name="T4" fmla="*/ 0 w 201"/>
                <a:gd name="T5" fmla="*/ 261 h 338"/>
                <a:gd name="T6" fmla="*/ 21 w 201"/>
                <a:gd name="T7" fmla="*/ 240 h 338"/>
                <a:gd name="T8" fmla="*/ 23 w 201"/>
                <a:gd name="T9" fmla="*/ 215 h 338"/>
                <a:gd name="T10" fmla="*/ 65 w 201"/>
                <a:gd name="T11" fmla="*/ 190 h 338"/>
                <a:gd name="T12" fmla="*/ 80 w 201"/>
                <a:gd name="T13" fmla="*/ 105 h 338"/>
                <a:gd name="T14" fmla="*/ 128 w 201"/>
                <a:gd name="T15" fmla="*/ 80 h 338"/>
                <a:gd name="T16" fmla="*/ 140 w 201"/>
                <a:gd name="T17" fmla="*/ 11 h 338"/>
                <a:gd name="T18" fmla="*/ 165 w 201"/>
                <a:gd name="T19" fmla="*/ 0 h 338"/>
                <a:gd name="T20" fmla="*/ 199 w 201"/>
                <a:gd name="T21" fmla="*/ 50 h 338"/>
                <a:gd name="T22" fmla="*/ 186 w 201"/>
                <a:gd name="T23" fmla="*/ 69 h 338"/>
                <a:gd name="T24" fmla="*/ 201 w 201"/>
                <a:gd name="T25" fmla="*/ 92 h 338"/>
                <a:gd name="T26" fmla="*/ 146 w 201"/>
                <a:gd name="T27" fmla="*/ 207 h 338"/>
                <a:gd name="T28" fmla="*/ 119 w 201"/>
                <a:gd name="T29" fmla="*/ 274 h 338"/>
                <a:gd name="T30" fmla="*/ 115 w 201"/>
                <a:gd name="T31" fmla="*/ 338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rgbClr val="00B05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56" name="Freeform 342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2 w 148"/>
                <a:gd name="T53" fmla="*/ 148 h 157"/>
                <a:gd name="T54" fmla="*/ 50 w 148"/>
                <a:gd name="T55" fmla="*/ 148 h 157"/>
                <a:gd name="T56" fmla="*/ 48 w 148"/>
                <a:gd name="T57" fmla="*/ 148 h 157"/>
                <a:gd name="T58" fmla="*/ 46 w 148"/>
                <a:gd name="T59" fmla="*/ 148 h 157"/>
                <a:gd name="T60" fmla="*/ 44 w 148"/>
                <a:gd name="T61" fmla="*/ 148 h 157"/>
                <a:gd name="T62" fmla="*/ 44 w 148"/>
                <a:gd name="T63" fmla="*/ 146 h 157"/>
                <a:gd name="T64" fmla="*/ 42 w 148"/>
                <a:gd name="T65" fmla="*/ 146 h 157"/>
                <a:gd name="T66" fmla="*/ 40 w 148"/>
                <a:gd name="T67" fmla="*/ 146 h 157"/>
                <a:gd name="T68" fmla="*/ 38 w 148"/>
                <a:gd name="T69" fmla="*/ 144 h 157"/>
                <a:gd name="T70" fmla="*/ 36 w 148"/>
                <a:gd name="T71" fmla="*/ 144 h 157"/>
                <a:gd name="T72" fmla="*/ 35 w 148"/>
                <a:gd name="T73" fmla="*/ 144 h 157"/>
                <a:gd name="T74" fmla="*/ 35 w 148"/>
                <a:gd name="T75" fmla="*/ 142 h 157"/>
                <a:gd name="T76" fmla="*/ 33 w 148"/>
                <a:gd name="T77" fmla="*/ 142 h 157"/>
                <a:gd name="T78" fmla="*/ 31 w 148"/>
                <a:gd name="T79" fmla="*/ 142 h 157"/>
                <a:gd name="T80" fmla="*/ 31 w 148"/>
                <a:gd name="T81" fmla="*/ 140 h 157"/>
                <a:gd name="T82" fmla="*/ 29 w 148"/>
                <a:gd name="T83" fmla="*/ 140 h 157"/>
                <a:gd name="T84" fmla="*/ 27 w 148"/>
                <a:gd name="T85" fmla="*/ 138 h 157"/>
                <a:gd name="T86" fmla="*/ 25 w 148"/>
                <a:gd name="T87" fmla="*/ 138 h 157"/>
                <a:gd name="T88" fmla="*/ 25 w 148"/>
                <a:gd name="T89" fmla="*/ 136 h 157"/>
                <a:gd name="T90" fmla="*/ 23 w 148"/>
                <a:gd name="T91" fmla="*/ 136 h 157"/>
                <a:gd name="T92" fmla="*/ 21 w 148"/>
                <a:gd name="T93" fmla="*/ 134 h 157"/>
                <a:gd name="T94" fmla="*/ 19 w 148"/>
                <a:gd name="T95" fmla="*/ 134 h 157"/>
                <a:gd name="T96" fmla="*/ 17 w 148"/>
                <a:gd name="T97" fmla="*/ 134 h 157"/>
                <a:gd name="T98" fmla="*/ 17 w 148"/>
                <a:gd name="T99" fmla="*/ 132 h 157"/>
                <a:gd name="T100" fmla="*/ 15 w 148"/>
                <a:gd name="T101" fmla="*/ 132 h 157"/>
                <a:gd name="T102" fmla="*/ 13 w 148"/>
                <a:gd name="T103" fmla="*/ 132 h 157"/>
                <a:gd name="T104" fmla="*/ 11 w 148"/>
                <a:gd name="T105" fmla="*/ 132 h 157"/>
                <a:gd name="T106" fmla="*/ 10 w 148"/>
                <a:gd name="T107" fmla="*/ 131 h 157"/>
                <a:gd name="T108" fmla="*/ 8 w 148"/>
                <a:gd name="T109" fmla="*/ 131 h 157"/>
                <a:gd name="T110" fmla="*/ 6 w 148"/>
                <a:gd name="T111" fmla="*/ 131 h 157"/>
                <a:gd name="T112" fmla="*/ 4 w 148"/>
                <a:gd name="T113" fmla="*/ 131 h 157"/>
                <a:gd name="T114" fmla="*/ 2 w 148"/>
                <a:gd name="T115" fmla="*/ 131 h 157"/>
                <a:gd name="T116" fmla="*/ 0 w 148"/>
                <a:gd name="T117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57" name="Freeform 343"/>
            <p:cNvSpPr>
              <a:spLocks/>
            </p:cNvSpPr>
            <p:nvPr/>
          </p:nvSpPr>
          <p:spPr bwMode="auto">
            <a:xfrm>
              <a:off x="3313113" y="4479925"/>
              <a:ext cx="265112" cy="231775"/>
            </a:xfrm>
            <a:custGeom>
              <a:avLst/>
              <a:gdLst>
                <a:gd name="T0" fmla="*/ 0 w 148"/>
                <a:gd name="T1" fmla="*/ 131 h 157"/>
                <a:gd name="T2" fmla="*/ 4 w 148"/>
                <a:gd name="T3" fmla="*/ 67 h 157"/>
                <a:gd name="T4" fmla="*/ 31 w 148"/>
                <a:gd name="T5" fmla="*/ 0 h 157"/>
                <a:gd name="T6" fmla="*/ 134 w 148"/>
                <a:gd name="T7" fmla="*/ 13 h 157"/>
                <a:gd name="T8" fmla="*/ 148 w 148"/>
                <a:gd name="T9" fmla="*/ 79 h 157"/>
                <a:gd name="T10" fmla="*/ 138 w 148"/>
                <a:gd name="T11" fmla="*/ 106 h 157"/>
                <a:gd name="T12" fmla="*/ 121 w 148"/>
                <a:gd name="T13" fmla="*/ 154 h 157"/>
                <a:gd name="T14" fmla="*/ 81 w 148"/>
                <a:gd name="T15" fmla="*/ 157 h 157"/>
                <a:gd name="T16" fmla="*/ 79 w 148"/>
                <a:gd name="T17" fmla="*/ 157 h 157"/>
                <a:gd name="T18" fmla="*/ 79 w 148"/>
                <a:gd name="T19" fmla="*/ 155 h 157"/>
                <a:gd name="T20" fmla="*/ 77 w 148"/>
                <a:gd name="T21" fmla="*/ 155 h 157"/>
                <a:gd name="T22" fmla="*/ 77 w 148"/>
                <a:gd name="T23" fmla="*/ 154 h 157"/>
                <a:gd name="T24" fmla="*/ 75 w 148"/>
                <a:gd name="T25" fmla="*/ 154 h 157"/>
                <a:gd name="T26" fmla="*/ 73 w 148"/>
                <a:gd name="T27" fmla="*/ 154 h 157"/>
                <a:gd name="T28" fmla="*/ 73 w 148"/>
                <a:gd name="T29" fmla="*/ 152 h 157"/>
                <a:gd name="T30" fmla="*/ 71 w 148"/>
                <a:gd name="T31" fmla="*/ 152 h 157"/>
                <a:gd name="T32" fmla="*/ 69 w 148"/>
                <a:gd name="T33" fmla="*/ 152 h 157"/>
                <a:gd name="T34" fmla="*/ 67 w 148"/>
                <a:gd name="T35" fmla="*/ 150 h 157"/>
                <a:gd name="T36" fmla="*/ 65 w 148"/>
                <a:gd name="T37" fmla="*/ 150 h 157"/>
                <a:gd name="T38" fmla="*/ 63 w 148"/>
                <a:gd name="T39" fmla="*/ 150 h 157"/>
                <a:gd name="T40" fmla="*/ 61 w 148"/>
                <a:gd name="T41" fmla="*/ 150 h 157"/>
                <a:gd name="T42" fmla="*/ 59 w 148"/>
                <a:gd name="T43" fmla="*/ 150 h 157"/>
                <a:gd name="T44" fmla="*/ 58 w 148"/>
                <a:gd name="T45" fmla="*/ 150 h 157"/>
                <a:gd name="T46" fmla="*/ 56 w 148"/>
                <a:gd name="T47" fmla="*/ 150 h 157"/>
                <a:gd name="T48" fmla="*/ 54 w 148"/>
                <a:gd name="T49" fmla="*/ 150 h 157"/>
                <a:gd name="T50" fmla="*/ 52 w 148"/>
                <a:gd name="T51" fmla="*/ 150 h 157"/>
                <a:gd name="T52" fmla="*/ 50 w 148"/>
                <a:gd name="T53" fmla="*/ 148 h 157"/>
                <a:gd name="T54" fmla="*/ 48 w 148"/>
                <a:gd name="T55" fmla="*/ 148 h 157"/>
                <a:gd name="T56" fmla="*/ 46 w 148"/>
                <a:gd name="T57" fmla="*/ 148 h 157"/>
                <a:gd name="T58" fmla="*/ 44 w 148"/>
                <a:gd name="T59" fmla="*/ 148 h 157"/>
                <a:gd name="T60" fmla="*/ 44 w 148"/>
                <a:gd name="T61" fmla="*/ 146 h 157"/>
                <a:gd name="T62" fmla="*/ 42 w 148"/>
                <a:gd name="T63" fmla="*/ 146 h 157"/>
                <a:gd name="T64" fmla="*/ 40 w 148"/>
                <a:gd name="T65" fmla="*/ 146 h 157"/>
                <a:gd name="T66" fmla="*/ 38 w 148"/>
                <a:gd name="T67" fmla="*/ 144 h 157"/>
                <a:gd name="T68" fmla="*/ 36 w 148"/>
                <a:gd name="T69" fmla="*/ 144 h 157"/>
                <a:gd name="T70" fmla="*/ 35 w 148"/>
                <a:gd name="T71" fmla="*/ 144 h 157"/>
                <a:gd name="T72" fmla="*/ 35 w 148"/>
                <a:gd name="T73" fmla="*/ 142 h 157"/>
                <a:gd name="T74" fmla="*/ 33 w 148"/>
                <a:gd name="T75" fmla="*/ 142 h 157"/>
                <a:gd name="T76" fmla="*/ 31 w 148"/>
                <a:gd name="T77" fmla="*/ 142 h 157"/>
                <a:gd name="T78" fmla="*/ 31 w 148"/>
                <a:gd name="T79" fmla="*/ 140 h 157"/>
                <a:gd name="T80" fmla="*/ 29 w 148"/>
                <a:gd name="T81" fmla="*/ 140 h 157"/>
                <a:gd name="T82" fmla="*/ 27 w 148"/>
                <a:gd name="T83" fmla="*/ 138 h 157"/>
                <a:gd name="T84" fmla="*/ 25 w 148"/>
                <a:gd name="T85" fmla="*/ 138 h 157"/>
                <a:gd name="T86" fmla="*/ 25 w 148"/>
                <a:gd name="T87" fmla="*/ 136 h 157"/>
                <a:gd name="T88" fmla="*/ 23 w 148"/>
                <a:gd name="T89" fmla="*/ 136 h 157"/>
                <a:gd name="T90" fmla="*/ 21 w 148"/>
                <a:gd name="T91" fmla="*/ 134 h 157"/>
                <a:gd name="T92" fmla="*/ 19 w 148"/>
                <a:gd name="T93" fmla="*/ 134 h 157"/>
                <a:gd name="T94" fmla="*/ 17 w 148"/>
                <a:gd name="T95" fmla="*/ 134 h 157"/>
                <a:gd name="T96" fmla="*/ 17 w 148"/>
                <a:gd name="T97" fmla="*/ 132 h 157"/>
                <a:gd name="T98" fmla="*/ 15 w 148"/>
                <a:gd name="T99" fmla="*/ 132 h 157"/>
                <a:gd name="T100" fmla="*/ 13 w 148"/>
                <a:gd name="T101" fmla="*/ 132 h 157"/>
                <a:gd name="T102" fmla="*/ 11 w 148"/>
                <a:gd name="T103" fmla="*/ 132 h 157"/>
                <a:gd name="T104" fmla="*/ 10 w 148"/>
                <a:gd name="T105" fmla="*/ 131 h 157"/>
                <a:gd name="T106" fmla="*/ 8 w 148"/>
                <a:gd name="T107" fmla="*/ 131 h 157"/>
                <a:gd name="T108" fmla="*/ 6 w 148"/>
                <a:gd name="T109" fmla="*/ 131 h 157"/>
                <a:gd name="T110" fmla="*/ 4 w 148"/>
                <a:gd name="T111" fmla="*/ 131 h 157"/>
                <a:gd name="T112" fmla="*/ 2 w 148"/>
                <a:gd name="T113" fmla="*/ 131 h 157"/>
                <a:gd name="T114" fmla="*/ 0 w 148"/>
                <a:gd name="T115" fmla="*/ 13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58" name="Freeform 344"/>
            <p:cNvSpPr>
              <a:spLocks/>
            </p:cNvSpPr>
            <p:nvPr/>
          </p:nvSpPr>
          <p:spPr bwMode="auto">
            <a:xfrm>
              <a:off x="3302000" y="4635500"/>
              <a:ext cx="857250" cy="546100"/>
            </a:xfrm>
            <a:custGeom>
              <a:avLst/>
              <a:gdLst>
                <a:gd name="T0" fmla="*/ 56 w 474"/>
                <a:gd name="T1" fmla="*/ 372 h 372"/>
                <a:gd name="T2" fmla="*/ 131 w 474"/>
                <a:gd name="T3" fmla="*/ 328 h 372"/>
                <a:gd name="T4" fmla="*/ 273 w 474"/>
                <a:gd name="T5" fmla="*/ 364 h 372"/>
                <a:gd name="T6" fmla="*/ 300 w 474"/>
                <a:gd name="T7" fmla="*/ 318 h 372"/>
                <a:gd name="T8" fmla="*/ 334 w 474"/>
                <a:gd name="T9" fmla="*/ 347 h 372"/>
                <a:gd name="T10" fmla="*/ 353 w 474"/>
                <a:gd name="T11" fmla="*/ 318 h 372"/>
                <a:gd name="T12" fmla="*/ 374 w 474"/>
                <a:gd name="T13" fmla="*/ 318 h 372"/>
                <a:gd name="T14" fmla="*/ 394 w 474"/>
                <a:gd name="T15" fmla="*/ 314 h 372"/>
                <a:gd name="T16" fmla="*/ 415 w 474"/>
                <a:gd name="T17" fmla="*/ 303 h 372"/>
                <a:gd name="T18" fmla="*/ 415 w 474"/>
                <a:gd name="T19" fmla="*/ 287 h 372"/>
                <a:gd name="T20" fmla="*/ 405 w 474"/>
                <a:gd name="T21" fmla="*/ 270 h 372"/>
                <a:gd name="T22" fmla="*/ 397 w 474"/>
                <a:gd name="T23" fmla="*/ 266 h 372"/>
                <a:gd name="T24" fmla="*/ 403 w 474"/>
                <a:gd name="T25" fmla="*/ 243 h 372"/>
                <a:gd name="T26" fmla="*/ 449 w 474"/>
                <a:gd name="T27" fmla="*/ 243 h 372"/>
                <a:gd name="T28" fmla="*/ 474 w 474"/>
                <a:gd name="T29" fmla="*/ 178 h 372"/>
                <a:gd name="T30" fmla="*/ 405 w 474"/>
                <a:gd name="T31" fmla="*/ 157 h 372"/>
                <a:gd name="T32" fmla="*/ 399 w 474"/>
                <a:gd name="T33" fmla="*/ 161 h 372"/>
                <a:gd name="T34" fmla="*/ 399 w 474"/>
                <a:gd name="T35" fmla="*/ 167 h 372"/>
                <a:gd name="T36" fmla="*/ 390 w 474"/>
                <a:gd name="T37" fmla="*/ 174 h 372"/>
                <a:gd name="T38" fmla="*/ 384 w 474"/>
                <a:gd name="T39" fmla="*/ 180 h 372"/>
                <a:gd name="T40" fmla="*/ 346 w 474"/>
                <a:gd name="T41" fmla="*/ 140 h 372"/>
                <a:gd name="T42" fmla="*/ 294 w 474"/>
                <a:gd name="T43" fmla="*/ 119 h 372"/>
                <a:gd name="T44" fmla="*/ 163 w 474"/>
                <a:gd name="T45" fmla="*/ 65 h 372"/>
                <a:gd name="T46" fmla="*/ 181 w 474"/>
                <a:gd name="T47" fmla="*/ 19 h 372"/>
                <a:gd name="T48" fmla="*/ 144 w 474"/>
                <a:gd name="T49" fmla="*/ 0 h 372"/>
                <a:gd name="T50" fmla="*/ 127 w 474"/>
                <a:gd name="T51" fmla="*/ 48 h 372"/>
                <a:gd name="T52" fmla="*/ 87 w 474"/>
                <a:gd name="T53" fmla="*/ 51 h 372"/>
                <a:gd name="T54" fmla="*/ 79 w 474"/>
                <a:gd name="T55" fmla="*/ 99 h 372"/>
                <a:gd name="T56" fmla="*/ 88 w 474"/>
                <a:gd name="T57" fmla="*/ 197 h 372"/>
                <a:gd name="T58" fmla="*/ 60 w 474"/>
                <a:gd name="T59" fmla="*/ 236 h 372"/>
                <a:gd name="T60" fmla="*/ 0 w 474"/>
                <a:gd name="T61" fmla="*/ 238 h 372"/>
                <a:gd name="T62" fmla="*/ 56 w 474"/>
                <a:gd name="T63" fmla="*/ 372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59" name="Freeform 345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60" name="Freeform 346"/>
            <p:cNvSpPr>
              <a:spLocks/>
            </p:cNvSpPr>
            <p:nvPr/>
          </p:nvSpPr>
          <p:spPr bwMode="auto">
            <a:xfrm>
              <a:off x="3368675" y="4156075"/>
              <a:ext cx="704850" cy="654050"/>
            </a:xfrm>
            <a:custGeom>
              <a:avLst/>
              <a:gdLst>
                <a:gd name="T0" fmla="*/ 0 w 391"/>
                <a:gd name="T1" fmla="*/ 217 h 442"/>
                <a:gd name="T2" fmla="*/ 55 w 391"/>
                <a:gd name="T3" fmla="*/ 102 h 442"/>
                <a:gd name="T4" fmla="*/ 224 w 391"/>
                <a:gd name="T5" fmla="*/ 110 h 442"/>
                <a:gd name="T6" fmla="*/ 291 w 391"/>
                <a:gd name="T7" fmla="*/ 81 h 442"/>
                <a:gd name="T8" fmla="*/ 347 w 391"/>
                <a:gd name="T9" fmla="*/ 0 h 442"/>
                <a:gd name="T10" fmla="*/ 374 w 391"/>
                <a:gd name="T11" fmla="*/ 6 h 442"/>
                <a:gd name="T12" fmla="*/ 382 w 391"/>
                <a:gd name="T13" fmla="*/ 83 h 442"/>
                <a:gd name="T14" fmla="*/ 391 w 391"/>
                <a:gd name="T15" fmla="*/ 167 h 442"/>
                <a:gd name="T16" fmla="*/ 289 w 391"/>
                <a:gd name="T17" fmla="*/ 221 h 442"/>
                <a:gd name="T18" fmla="*/ 284 w 391"/>
                <a:gd name="T19" fmla="*/ 223 h 442"/>
                <a:gd name="T20" fmla="*/ 276 w 391"/>
                <a:gd name="T21" fmla="*/ 223 h 442"/>
                <a:gd name="T22" fmla="*/ 272 w 391"/>
                <a:gd name="T23" fmla="*/ 223 h 442"/>
                <a:gd name="T24" fmla="*/ 257 w 391"/>
                <a:gd name="T25" fmla="*/ 442 h 442"/>
                <a:gd name="T26" fmla="*/ 126 w 391"/>
                <a:gd name="T27" fmla="*/ 388 h 442"/>
                <a:gd name="T28" fmla="*/ 144 w 391"/>
                <a:gd name="T29" fmla="*/ 342 h 442"/>
                <a:gd name="T30" fmla="*/ 107 w 391"/>
                <a:gd name="T31" fmla="*/ 323 h 442"/>
                <a:gd name="T32" fmla="*/ 117 w 391"/>
                <a:gd name="T33" fmla="*/ 296 h 442"/>
                <a:gd name="T34" fmla="*/ 103 w 391"/>
                <a:gd name="T35" fmla="*/ 230 h 442"/>
                <a:gd name="T36" fmla="*/ 0 w 391"/>
                <a:gd name="T37" fmla="*/ 217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61" name="Freeform 347"/>
            <p:cNvSpPr>
              <a:spLocks/>
            </p:cNvSpPr>
            <p:nvPr/>
          </p:nvSpPr>
          <p:spPr bwMode="auto">
            <a:xfrm>
              <a:off x="3833813" y="4395788"/>
              <a:ext cx="557212" cy="503237"/>
            </a:xfrm>
            <a:custGeom>
              <a:avLst/>
              <a:gdLst>
                <a:gd name="T0" fmla="*/ 0 w 309"/>
                <a:gd name="T1" fmla="*/ 281 h 342"/>
                <a:gd name="T2" fmla="*/ 15 w 309"/>
                <a:gd name="T3" fmla="*/ 62 h 342"/>
                <a:gd name="T4" fmla="*/ 19 w 309"/>
                <a:gd name="T5" fmla="*/ 62 h 342"/>
                <a:gd name="T6" fmla="*/ 27 w 309"/>
                <a:gd name="T7" fmla="*/ 62 h 342"/>
                <a:gd name="T8" fmla="*/ 32 w 309"/>
                <a:gd name="T9" fmla="*/ 60 h 342"/>
                <a:gd name="T10" fmla="*/ 136 w 309"/>
                <a:gd name="T11" fmla="*/ 6 h 342"/>
                <a:gd name="T12" fmla="*/ 282 w 309"/>
                <a:gd name="T13" fmla="*/ 0 h 342"/>
                <a:gd name="T14" fmla="*/ 270 w 309"/>
                <a:gd name="T15" fmla="*/ 152 h 342"/>
                <a:gd name="T16" fmla="*/ 309 w 309"/>
                <a:gd name="T17" fmla="*/ 267 h 342"/>
                <a:gd name="T18" fmla="*/ 272 w 309"/>
                <a:gd name="T19" fmla="*/ 263 h 342"/>
                <a:gd name="T20" fmla="*/ 282 w 309"/>
                <a:gd name="T21" fmla="*/ 284 h 342"/>
                <a:gd name="T22" fmla="*/ 180 w 309"/>
                <a:gd name="T23" fmla="*/ 340 h 342"/>
                <a:gd name="T24" fmla="*/ 111 w 309"/>
                <a:gd name="T25" fmla="*/ 319 h 342"/>
                <a:gd name="T26" fmla="*/ 105 w 309"/>
                <a:gd name="T27" fmla="*/ 323 h 342"/>
                <a:gd name="T28" fmla="*/ 105 w 309"/>
                <a:gd name="T29" fmla="*/ 329 h 342"/>
                <a:gd name="T30" fmla="*/ 96 w 309"/>
                <a:gd name="T31" fmla="*/ 336 h 342"/>
                <a:gd name="T32" fmla="*/ 90 w 309"/>
                <a:gd name="T33" fmla="*/ 342 h 342"/>
                <a:gd name="T34" fmla="*/ 52 w 309"/>
                <a:gd name="T35" fmla="*/ 302 h 342"/>
                <a:gd name="T36" fmla="*/ 0 w 309"/>
                <a:gd name="T37" fmla="*/ 28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62" name="Freeform 348"/>
            <p:cNvSpPr>
              <a:spLocks/>
            </p:cNvSpPr>
            <p:nvPr/>
          </p:nvSpPr>
          <p:spPr bwMode="auto">
            <a:xfrm>
              <a:off x="4111625" y="4992688"/>
              <a:ext cx="161925" cy="58737"/>
            </a:xfrm>
            <a:custGeom>
              <a:avLst/>
              <a:gdLst>
                <a:gd name="T0" fmla="*/ 0 w 87"/>
                <a:gd name="T1" fmla="*/ 0 h 41"/>
                <a:gd name="T2" fmla="*/ 48 w 87"/>
                <a:gd name="T3" fmla="*/ 39 h 41"/>
                <a:gd name="T4" fmla="*/ 87 w 8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rgbClr val="CCEC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63" name="Line 349"/>
            <p:cNvSpPr>
              <a:spLocks noChangeShapeType="1"/>
            </p:cNvSpPr>
            <p:nvPr/>
          </p:nvSpPr>
          <p:spPr bwMode="auto">
            <a:xfrm flipV="1">
              <a:off x="4111625" y="4899025"/>
              <a:ext cx="47625" cy="936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64" name="Line 350"/>
            <p:cNvSpPr>
              <a:spLocks noChangeShapeType="1"/>
            </p:cNvSpPr>
            <p:nvPr/>
          </p:nvSpPr>
          <p:spPr bwMode="auto">
            <a:xfrm>
              <a:off x="4391025" y="4791075"/>
              <a:ext cx="220663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65" name="Freeform 351"/>
            <p:cNvSpPr>
              <a:spLocks/>
            </p:cNvSpPr>
            <p:nvPr/>
          </p:nvSpPr>
          <p:spPr bwMode="auto">
            <a:xfrm>
              <a:off x="4492625" y="4805363"/>
              <a:ext cx="666750" cy="331787"/>
            </a:xfrm>
            <a:custGeom>
              <a:avLst/>
              <a:gdLst>
                <a:gd name="T0" fmla="*/ 66 w 369"/>
                <a:gd name="T1" fmla="*/ 0 h 228"/>
                <a:gd name="T2" fmla="*/ 66 w 369"/>
                <a:gd name="T3" fmla="*/ 84 h 228"/>
                <a:gd name="T4" fmla="*/ 85 w 369"/>
                <a:gd name="T5" fmla="*/ 90 h 228"/>
                <a:gd name="T6" fmla="*/ 100 w 369"/>
                <a:gd name="T7" fmla="*/ 61 h 228"/>
                <a:gd name="T8" fmla="*/ 225 w 369"/>
                <a:gd name="T9" fmla="*/ 61 h 228"/>
                <a:gd name="T10" fmla="*/ 235 w 369"/>
                <a:gd name="T11" fmla="*/ 61 h 228"/>
                <a:gd name="T12" fmla="*/ 369 w 369"/>
                <a:gd name="T13" fmla="*/ 123 h 228"/>
                <a:gd name="T14" fmla="*/ 319 w 369"/>
                <a:gd name="T15" fmla="*/ 174 h 228"/>
                <a:gd name="T16" fmla="*/ 309 w 369"/>
                <a:gd name="T17" fmla="*/ 228 h 228"/>
                <a:gd name="T18" fmla="*/ 279 w 369"/>
                <a:gd name="T19" fmla="*/ 171 h 228"/>
                <a:gd name="T20" fmla="*/ 202 w 369"/>
                <a:gd name="T21" fmla="*/ 180 h 228"/>
                <a:gd name="T22" fmla="*/ 137 w 369"/>
                <a:gd name="T23" fmla="*/ 117 h 228"/>
                <a:gd name="T24" fmla="*/ 96 w 369"/>
                <a:gd name="T25" fmla="*/ 100 h 228"/>
                <a:gd name="T26" fmla="*/ 71 w 369"/>
                <a:gd name="T27" fmla="*/ 98 h 228"/>
                <a:gd name="T28" fmla="*/ 62 w 369"/>
                <a:gd name="T29" fmla="*/ 117 h 228"/>
                <a:gd name="T30" fmla="*/ 0 w 369"/>
                <a:gd name="T31" fmla="*/ 10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66" name="Freeform 352"/>
            <p:cNvSpPr>
              <a:spLocks/>
            </p:cNvSpPr>
            <p:nvPr/>
          </p:nvSpPr>
          <p:spPr bwMode="auto">
            <a:xfrm>
              <a:off x="4260850" y="4878388"/>
              <a:ext cx="230188" cy="147637"/>
            </a:xfrm>
            <a:custGeom>
              <a:avLst/>
              <a:gdLst>
                <a:gd name="T0" fmla="*/ 124 w 124"/>
                <a:gd name="T1" fmla="*/ 40 h 102"/>
                <a:gd name="T2" fmla="*/ 90 w 124"/>
                <a:gd name="T3" fmla="*/ 0 h 102"/>
                <a:gd name="T4" fmla="*/ 0 w 124"/>
                <a:gd name="T5" fmla="*/ 9 h 102"/>
                <a:gd name="T6" fmla="*/ 2 w 124"/>
                <a:gd name="T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FFFF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67" name="Freeform 353"/>
            <p:cNvSpPr>
              <a:spLocks/>
            </p:cNvSpPr>
            <p:nvPr/>
          </p:nvSpPr>
          <p:spPr bwMode="auto">
            <a:xfrm>
              <a:off x="4108450" y="4784725"/>
              <a:ext cx="1047750" cy="352425"/>
            </a:xfrm>
            <a:custGeom>
              <a:avLst/>
              <a:gdLst>
                <a:gd name="T0" fmla="*/ 209 w 578"/>
                <a:gd name="T1" fmla="*/ 121 h 242"/>
                <a:gd name="T2" fmla="*/ 271 w 578"/>
                <a:gd name="T3" fmla="*/ 131 h 242"/>
                <a:gd name="T4" fmla="*/ 280 w 578"/>
                <a:gd name="T5" fmla="*/ 112 h 242"/>
                <a:gd name="T6" fmla="*/ 305 w 578"/>
                <a:gd name="T7" fmla="*/ 114 h 242"/>
                <a:gd name="T8" fmla="*/ 346 w 578"/>
                <a:gd name="T9" fmla="*/ 131 h 242"/>
                <a:gd name="T10" fmla="*/ 411 w 578"/>
                <a:gd name="T11" fmla="*/ 194 h 242"/>
                <a:gd name="T12" fmla="*/ 488 w 578"/>
                <a:gd name="T13" fmla="*/ 185 h 242"/>
                <a:gd name="T14" fmla="*/ 518 w 578"/>
                <a:gd name="T15" fmla="*/ 242 h 242"/>
                <a:gd name="T16" fmla="*/ 528 w 578"/>
                <a:gd name="T17" fmla="*/ 188 h 242"/>
                <a:gd name="T18" fmla="*/ 578 w 578"/>
                <a:gd name="T19" fmla="*/ 137 h 242"/>
                <a:gd name="T20" fmla="*/ 444 w 578"/>
                <a:gd name="T21" fmla="*/ 75 h 242"/>
                <a:gd name="T22" fmla="*/ 434 w 578"/>
                <a:gd name="T23" fmla="*/ 75 h 242"/>
                <a:gd name="T24" fmla="*/ 309 w 578"/>
                <a:gd name="T25" fmla="*/ 75 h 242"/>
                <a:gd name="T26" fmla="*/ 294 w 578"/>
                <a:gd name="T27" fmla="*/ 104 h 242"/>
                <a:gd name="T28" fmla="*/ 275 w 578"/>
                <a:gd name="T29" fmla="*/ 98 h 242"/>
                <a:gd name="T30" fmla="*/ 275 w 578"/>
                <a:gd name="T31" fmla="*/ 14 h 242"/>
                <a:gd name="T32" fmla="*/ 154 w 578"/>
                <a:gd name="T33" fmla="*/ 4 h 242"/>
                <a:gd name="T34" fmla="*/ 117 w 578"/>
                <a:gd name="T35" fmla="*/ 0 h 242"/>
                <a:gd name="T36" fmla="*/ 127 w 578"/>
                <a:gd name="T37" fmla="*/ 21 h 242"/>
                <a:gd name="T38" fmla="*/ 25 w 578"/>
                <a:gd name="T39" fmla="*/ 77 h 242"/>
                <a:gd name="T40" fmla="*/ 0 w 578"/>
                <a:gd name="T41" fmla="*/ 142 h 242"/>
                <a:gd name="T42" fmla="*/ 48 w 578"/>
                <a:gd name="T43" fmla="*/ 181 h 242"/>
                <a:gd name="T44" fmla="*/ 87 w 578"/>
                <a:gd name="T45" fmla="*/ 183 h 242"/>
                <a:gd name="T46" fmla="*/ 85 w 578"/>
                <a:gd name="T47" fmla="*/ 90 h 242"/>
                <a:gd name="T48" fmla="*/ 175 w 578"/>
                <a:gd name="T49" fmla="*/ 81 h 242"/>
                <a:gd name="T50" fmla="*/ 209 w 578"/>
                <a:gd name="T51" fmla="*/ 12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68" name="Freeform 354"/>
            <p:cNvSpPr>
              <a:spLocks/>
            </p:cNvSpPr>
            <p:nvPr/>
          </p:nvSpPr>
          <p:spPr bwMode="auto">
            <a:xfrm>
              <a:off x="4321175" y="4010025"/>
              <a:ext cx="827088" cy="795338"/>
            </a:xfrm>
            <a:custGeom>
              <a:avLst/>
              <a:gdLst>
                <a:gd name="T0" fmla="*/ 417 w 455"/>
                <a:gd name="T1" fmla="*/ 0 h 540"/>
                <a:gd name="T2" fmla="*/ 323 w 455"/>
                <a:gd name="T3" fmla="*/ 43 h 540"/>
                <a:gd name="T4" fmla="*/ 321 w 455"/>
                <a:gd name="T5" fmla="*/ 102 h 540"/>
                <a:gd name="T6" fmla="*/ 242 w 455"/>
                <a:gd name="T7" fmla="*/ 160 h 540"/>
                <a:gd name="T8" fmla="*/ 210 w 455"/>
                <a:gd name="T9" fmla="*/ 204 h 540"/>
                <a:gd name="T10" fmla="*/ 127 w 455"/>
                <a:gd name="T11" fmla="*/ 146 h 540"/>
                <a:gd name="T12" fmla="*/ 22 w 455"/>
                <a:gd name="T13" fmla="*/ 187 h 540"/>
                <a:gd name="T14" fmla="*/ 12 w 455"/>
                <a:gd name="T15" fmla="*/ 263 h 540"/>
                <a:gd name="T16" fmla="*/ 0 w 455"/>
                <a:gd name="T17" fmla="*/ 415 h 540"/>
                <a:gd name="T18" fmla="*/ 39 w 455"/>
                <a:gd name="T19" fmla="*/ 530 h 540"/>
                <a:gd name="T20" fmla="*/ 160 w 455"/>
                <a:gd name="T21" fmla="*/ 540 h 540"/>
                <a:gd name="T22" fmla="*/ 277 w 455"/>
                <a:gd name="T23" fmla="*/ 306 h 540"/>
                <a:gd name="T24" fmla="*/ 338 w 455"/>
                <a:gd name="T25" fmla="*/ 284 h 540"/>
                <a:gd name="T26" fmla="*/ 361 w 455"/>
                <a:gd name="T27" fmla="*/ 250 h 540"/>
                <a:gd name="T28" fmla="*/ 427 w 455"/>
                <a:gd name="T29" fmla="*/ 231 h 540"/>
                <a:gd name="T30" fmla="*/ 455 w 455"/>
                <a:gd name="T31" fmla="*/ 223 h 540"/>
                <a:gd name="T32" fmla="*/ 451 w 455"/>
                <a:gd name="T33" fmla="*/ 89 h 540"/>
                <a:gd name="T34" fmla="*/ 417 w 455"/>
                <a:gd name="T35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69" name="Freeform 355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rgbClr val="CCEC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70" name="Freeform 356"/>
            <p:cNvSpPr>
              <a:spLocks/>
            </p:cNvSpPr>
            <p:nvPr/>
          </p:nvSpPr>
          <p:spPr bwMode="auto">
            <a:xfrm>
              <a:off x="3959225" y="3916363"/>
              <a:ext cx="1111250" cy="490537"/>
            </a:xfrm>
            <a:custGeom>
              <a:avLst/>
              <a:gdLst>
                <a:gd name="T0" fmla="*/ 67 w 618"/>
                <a:gd name="T1" fmla="*/ 330 h 330"/>
                <a:gd name="T2" fmla="*/ 56 w 618"/>
                <a:gd name="T3" fmla="*/ 246 h 330"/>
                <a:gd name="T4" fmla="*/ 73 w 618"/>
                <a:gd name="T5" fmla="*/ 263 h 330"/>
                <a:gd name="T6" fmla="*/ 130 w 618"/>
                <a:gd name="T7" fmla="*/ 234 h 330"/>
                <a:gd name="T8" fmla="*/ 73 w 618"/>
                <a:gd name="T9" fmla="*/ 111 h 330"/>
                <a:gd name="T10" fmla="*/ 0 w 618"/>
                <a:gd name="T11" fmla="*/ 48 h 330"/>
                <a:gd name="T12" fmla="*/ 8 w 618"/>
                <a:gd name="T13" fmla="*/ 21 h 330"/>
                <a:gd name="T14" fmla="*/ 84 w 618"/>
                <a:gd name="T15" fmla="*/ 25 h 330"/>
                <a:gd name="T16" fmla="*/ 161 w 618"/>
                <a:gd name="T17" fmla="*/ 84 h 330"/>
                <a:gd name="T18" fmla="*/ 292 w 618"/>
                <a:gd name="T19" fmla="*/ 13 h 330"/>
                <a:gd name="T20" fmla="*/ 295 w 618"/>
                <a:gd name="T21" fmla="*/ 17 h 330"/>
                <a:gd name="T22" fmla="*/ 286 w 618"/>
                <a:gd name="T23" fmla="*/ 38 h 330"/>
                <a:gd name="T24" fmla="*/ 286 w 618"/>
                <a:gd name="T25" fmla="*/ 50 h 330"/>
                <a:gd name="T26" fmla="*/ 297 w 618"/>
                <a:gd name="T27" fmla="*/ 58 h 330"/>
                <a:gd name="T28" fmla="*/ 309 w 618"/>
                <a:gd name="T29" fmla="*/ 63 h 330"/>
                <a:gd name="T30" fmla="*/ 320 w 618"/>
                <a:gd name="T31" fmla="*/ 61 h 330"/>
                <a:gd name="T32" fmla="*/ 334 w 618"/>
                <a:gd name="T33" fmla="*/ 54 h 330"/>
                <a:gd name="T34" fmla="*/ 343 w 618"/>
                <a:gd name="T35" fmla="*/ 58 h 330"/>
                <a:gd name="T36" fmla="*/ 347 w 618"/>
                <a:gd name="T37" fmla="*/ 63 h 330"/>
                <a:gd name="T38" fmla="*/ 355 w 618"/>
                <a:gd name="T39" fmla="*/ 63 h 330"/>
                <a:gd name="T40" fmla="*/ 361 w 618"/>
                <a:gd name="T41" fmla="*/ 58 h 330"/>
                <a:gd name="T42" fmla="*/ 366 w 618"/>
                <a:gd name="T43" fmla="*/ 58 h 330"/>
                <a:gd name="T44" fmla="*/ 372 w 618"/>
                <a:gd name="T45" fmla="*/ 56 h 330"/>
                <a:gd name="T46" fmla="*/ 480 w 618"/>
                <a:gd name="T47" fmla="*/ 37 h 330"/>
                <a:gd name="T48" fmla="*/ 503 w 618"/>
                <a:gd name="T49" fmla="*/ 56 h 330"/>
                <a:gd name="T50" fmla="*/ 595 w 618"/>
                <a:gd name="T51" fmla="*/ 0 h 330"/>
                <a:gd name="T52" fmla="*/ 618 w 618"/>
                <a:gd name="T53" fmla="*/ 61 h 330"/>
                <a:gd name="T54" fmla="*/ 524 w 618"/>
                <a:gd name="T55" fmla="*/ 104 h 330"/>
                <a:gd name="T56" fmla="*/ 522 w 618"/>
                <a:gd name="T57" fmla="*/ 163 h 330"/>
                <a:gd name="T58" fmla="*/ 443 w 618"/>
                <a:gd name="T59" fmla="*/ 221 h 330"/>
                <a:gd name="T60" fmla="*/ 411 w 618"/>
                <a:gd name="T61" fmla="*/ 265 h 330"/>
                <a:gd name="T62" fmla="*/ 328 w 618"/>
                <a:gd name="T63" fmla="*/ 207 h 330"/>
                <a:gd name="T64" fmla="*/ 223 w 618"/>
                <a:gd name="T65" fmla="*/ 248 h 330"/>
                <a:gd name="T66" fmla="*/ 213 w 618"/>
                <a:gd name="T67" fmla="*/ 324 h 330"/>
                <a:gd name="T68" fmla="*/ 67 w 618"/>
                <a:gd name="T69" fmla="*/ 33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solidFill>
              <a:srgbClr val="FFFF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71" name="Freeform 357"/>
            <p:cNvSpPr>
              <a:spLocks/>
            </p:cNvSpPr>
            <p:nvPr/>
          </p:nvSpPr>
          <p:spPr bwMode="auto">
            <a:xfrm>
              <a:off x="3119438" y="3224213"/>
              <a:ext cx="1071562" cy="1100137"/>
            </a:xfrm>
            <a:custGeom>
              <a:avLst/>
              <a:gdLst>
                <a:gd name="T0" fmla="*/ 131 w 593"/>
                <a:gd name="T1" fmla="*/ 654 h 743"/>
                <a:gd name="T2" fmla="*/ 0 w 593"/>
                <a:gd name="T3" fmla="*/ 549 h 743"/>
                <a:gd name="T4" fmla="*/ 91 w 593"/>
                <a:gd name="T5" fmla="*/ 518 h 743"/>
                <a:gd name="T6" fmla="*/ 169 w 593"/>
                <a:gd name="T7" fmla="*/ 554 h 743"/>
                <a:gd name="T8" fmla="*/ 181 w 593"/>
                <a:gd name="T9" fmla="*/ 551 h 743"/>
                <a:gd name="T10" fmla="*/ 196 w 593"/>
                <a:gd name="T11" fmla="*/ 551 h 743"/>
                <a:gd name="T12" fmla="*/ 208 w 593"/>
                <a:gd name="T13" fmla="*/ 545 h 743"/>
                <a:gd name="T14" fmla="*/ 221 w 593"/>
                <a:gd name="T15" fmla="*/ 545 h 743"/>
                <a:gd name="T16" fmla="*/ 236 w 593"/>
                <a:gd name="T17" fmla="*/ 541 h 743"/>
                <a:gd name="T18" fmla="*/ 254 w 593"/>
                <a:gd name="T19" fmla="*/ 541 h 743"/>
                <a:gd name="T20" fmla="*/ 271 w 593"/>
                <a:gd name="T21" fmla="*/ 533 h 743"/>
                <a:gd name="T22" fmla="*/ 283 w 593"/>
                <a:gd name="T23" fmla="*/ 533 h 743"/>
                <a:gd name="T24" fmla="*/ 317 w 593"/>
                <a:gd name="T25" fmla="*/ 428 h 743"/>
                <a:gd name="T26" fmla="*/ 265 w 593"/>
                <a:gd name="T27" fmla="*/ 391 h 743"/>
                <a:gd name="T28" fmla="*/ 258 w 593"/>
                <a:gd name="T29" fmla="*/ 338 h 743"/>
                <a:gd name="T30" fmla="*/ 165 w 593"/>
                <a:gd name="T31" fmla="*/ 284 h 743"/>
                <a:gd name="T32" fmla="*/ 171 w 593"/>
                <a:gd name="T33" fmla="*/ 272 h 743"/>
                <a:gd name="T34" fmla="*/ 181 w 593"/>
                <a:gd name="T35" fmla="*/ 251 h 743"/>
                <a:gd name="T36" fmla="*/ 185 w 593"/>
                <a:gd name="T37" fmla="*/ 242 h 743"/>
                <a:gd name="T38" fmla="*/ 196 w 593"/>
                <a:gd name="T39" fmla="*/ 224 h 743"/>
                <a:gd name="T40" fmla="*/ 210 w 593"/>
                <a:gd name="T41" fmla="*/ 217 h 743"/>
                <a:gd name="T42" fmla="*/ 236 w 593"/>
                <a:gd name="T43" fmla="*/ 207 h 743"/>
                <a:gd name="T44" fmla="*/ 254 w 593"/>
                <a:gd name="T45" fmla="*/ 205 h 743"/>
                <a:gd name="T46" fmla="*/ 256 w 593"/>
                <a:gd name="T47" fmla="*/ 134 h 743"/>
                <a:gd name="T48" fmla="*/ 292 w 593"/>
                <a:gd name="T49" fmla="*/ 90 h 743"/>
                <a:gd name="T50" fmla="*/ 313 w 593"/>
                <a:gd name="T51" fmla="*/ 0 h 743"/>
                <a:gd name="T52" fmla="*/ 430 w 593"/>
                <a:gd name="T53" fmla="*/ 77 h 743"/>
                <a:gd name="T54" fmla="*/ 369 w 593"/>
                <a:gd name="T55" fmla="*/ 157 h 743"/>
                <a:gd name="T56" fmla="*/ 386 w 593"/>
                <a:gd name="T57" fmla="*/ 269 h 743"/>
                <a:gd name="T58" fmla="*/ 357 w 593"/>
                <a:gd name="T59" fmla="*/ 286 h 743"/>
                <a:gd name="T60" fmla="*/ 365 w 593"/>
                <a:gd name="T61" fmla="*/ 378 h 743"/>
                <a:gd name="T62" fmla="*/ 426 w 593"/>
                <a:gd name="T63" fmla="*/ 487 h 743"/>
                <a:gd name="T64" fmla="*/ 471 w 593"/>
                <a:gd name="T65" fmla="*/ 491 h 743"/>
                <a:gd name="T66" fmla="*/ 463 w 593"/>
                <a:gd name="T67" fmla="*/ 518 h 743"/>
                <a:gd name="T68" fmla="*/ 536 w 593"/>
                <a:gd name="T69" fmla="*/ 581 h 743"/>
                <a:gd name="T70" fmla="*/ 593 w 593"/>
                <a:gd name="T71" fmla="*/ 704 h 743"/>
                <a:gd name="T72" fmla="*/ 536 w 593"/>
                <a:gd name="T73" fmla="*/ 733 h 743"/>
                <a:gd name="T74" fmla="*/ 519 w 593"/>
                <a:gd name="T75" fmla="*/ 716 h 743"/>
                <a:gd name="T76" fmla="*/ 511 w 593"/>
                <a:gd name="T77" fmla="*/ 639 h 743"/>
                <a:gd name="T78" fmla="*/ 484 w 593"/>
                <a:gd name="T79" fmla="*/ 633 h 743"/>
                <a:gd name="T80" fmla="*/ 428 w 593"/>
                <a:gd name="T81" fmla="*/ 714 h 743"/>
                <a:gd name="T82" fmla="*/ 361 w 593"/>
                <a:gd name="T83" fmla="*/ 743 h 743"/>
                <a:gd name="T84" fmla="*/ 192 w 593"/>
                <a:gd name="T85" fmla="*/ 735 h 743"/>
                <a:gd name="T86" fmla="*/ 177 w 593"/>
                <a:gd name="T87" fmla="*/ 712 h 743"/>
                <a:gd name="T88" fmla="*/ 190 w 593"/>
                <a:gd name="T89" fmla="*/ 693 h 743"/>
                <a:gd name="T90" fmla="*/ 156 w 593"/>
                <a:gd name="T91" fmla="*/ 643 h 743"/>
                <a:gd name="T92" fmla="*/ 131 w 593"/>
                <a:gd name="T93" fmla="*/ 654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72" name="Freeform 358"/>
            <p:cNvSpPr>
              <a:spLocks/>
            </p:cNvSpPr>
            <p:nvPr/>
          </p:nvSpPr>
          <p:spPr bwMode="auto">
            <a:xfrm>
              <a:off x="2170113" y="3751263"/>
              <a:ext cx="682625" cy="663575"/>
            </a:xfrm>
            <a:custGeom>
              <a:avLst/>
              <a:gdLst>
                <a:gd name="T0" fmla="*/ 0 w 376"/>
                <a:gd name="T1" fmla="*/ 88 h 449"/>
                <a:gd name="T2" fmla="*/ 86 w 376"/>
                <a:gd name="T3" fmla="*/ 0 h 449"/>
                <a:gd name="T4" fmla="*/ 163 w 376"/>
                <a:gd name="T5" fmla="*/ 26 h 449"/>
                <a:gd name="T6" fmla="*/ 276 w 376"/>
                <a:gd name="T7" fmla="*/ 193 h 449"/>
                <a:gd name="T8" fmla="*/ 301 w 376"/>
                <a:gd name="T9" fmla="*/ 226 h 449"/>
                <a:gd name="T10" fmla="*/ 376 w 376"/>
                <a:gd name="T11" fmla="*/ 255 h 449"/>
                <a:gd name="T12" fmla="*/ 366 w 376"/>
                <a:gd name="T13" fmla="*/ 264 h 449"/>
                <a:gd name="T14" fmla="*/ 364 w 376"/>
                <a:gd name="T15" fmla="*/ 278 h 449"/>
                <a:gd name="T16" fmla="*/ 358 w 376"/>
                <a:gd name="T17" fmla="*/ 301 h 449"/>
                <a:gd name="T18" fmla="*/ 357 w 376"/>
                <a:gd name="T19" fmla="*/ 316 h 449"/>
                <a:gd name="T20" fmla="*/ 341 w 376"/>
                <a:gd name="T21" fmla="*/ 322 h 449"/>
                <a:gd name="T22" fmla="*/ 322 w 376"/>
                <a:gd name="T23" fmla="*/ 326 h 449"/>
                <a:gd name="T24" fmla="*/ 309 w 376"/>
                <a:gd name="T25" fmla="*/ 335 h 449"/>
                <a:gd name="T26" fmla="*/ 287 w 376"/>
                <a:gd name="T27" fmla="*/ 353 h 449"/>
                <a:gd name="T28" fmla="*/ 261 w 376"/>
                <a:gd name="T29" fmla="*/ 374 h 449"/>
                <a:gd name="T30" fmla="*/ 245 w 376"/>
                <a:gd name="T31" fmla="*/ 383 h 449"/>
                <a:gd name="T32" fmla="*/ 236 w 376"/>
                <a:gd name="T33" fmla="*/ 410 h 449"/>
                <a:gd name="T34" fmla="*/ 216 w 376"/>
                <a:gd name="T35" fmla="*/ 426 h 449"/>
                <a:gd name="T36" fmla="*/ 190 w 376"/>
                <a:gd name="T37" fmla="*/ 441 h 449"/>
                <a:gd name="T38" fmla="*/ 157 w 376"/>
                <a:gd name="T39" fmla="*/ 443 h 449"/>
                <a:gd name="T40" fmla="*/ 111 w 376"/>
                <a:gd name="T41" fmla="*/ 439 h 449"/>
                <a:gd name="T42" fmla="*/ 86 w 376"/>
                <a:gd name="T43" fmla="*/ 435 h 449"/>
                <a:gd name="T44" fmla="*/ 51 w 376"/>
                <a:gd name="T45" fmla="*/ 449 h 449"/>
                <a:gd name="T46" fmla="*/ 42 w 376"/>
                <a:gd name="T47" fmla="*/ 426 h 449"/>
                <a:gd name="T48" fmla="*/ 23 w 376"/>
                <a:gd name="T49" fmla="*/ 370 h 449"/>
                <a:gd name="T50" fmla="*/ 21 w 376"/>
                <a:gd name="T51" fmla="*/ 353 h 449"/>
                <a:gd name="T52" fmla="*/ 120 w 376"/>
                <a:gd name="T53" fmla="*/ 253 h 449"/>
                <a:gd name="T54" fmla="*/ 90 w 376"/>
                <a:gd name="T55" fmla="*/ 224 h 449"/>
                <a:gd name="T56" fmla="*/ 61 w 376"/>
                <a:gd name="T57" fmla="*/ 209 h 449"/>
                <a:gd name="T58" fmla="*/ 32 w 376"/>
                <a:gd name="T59" fmla="*/ 149 h 449"/>
                <a:gd name="T60" fmla="*/ 15 w 376"/>
                <a:gd name="T61" fmla="*/ 105 h 449"/>
                <a:gd name="T62" fmla="*/ 0 w 376"/>
                <a:gd name="T63" fmla="*/ 8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73" name="Freeform 359"/>
            <p:cNvSpPr>
              <a:spLocks/>
            </p:cNvSpPr>
            <p:nvPr/>
          </p:nvSpPr>
          <p:spPr bwMode="auto">
            <a:xfrm>
              <a:off x="3079750" y="3414713"/>
              <a:ext cx="619125" cy="623887"/>
            </a:xfrm>
            <a:custGeom>
              <a:avLst/>
              <a:gdLst>
                <a:gd name="T0" fmla="*/ 0 w 342"/>
                <a:gd name="T1" fmla="*/ 256 h 426"/>
                <a:gd name="T2" fmla="*/ 56 w 342"/>
                <a:gd name="T3" fmla="*/ 281 h 426"/>
                <a:gd name="T4" fmla="*/ 14 w 342"/>
                <a:gd name="T5" fmla="*/ 350 h 426"/>
                <a:gd name="T6" fmla="*/ 25 w 342"/>
                <a:gd name="T7" fmla="*/ 421 h 426"/>
                <a:gd name="T8" fmla="*/ 116 w 342"/>
                <a:gd name="T9" fmla="*/ 390 h 426"/>
                <a:gd name="T10" fmla="*/ 194 w 342"/>
                <a:gd name="T11" fmla="*/ 426 h 426"/>
                <a:gd name="T12" fmla="*/ 206 w 342"/>
                <a:gd name="T13" fmla="*/ 423 h 426"/>
                <a:gd name="T14" fmla="*/ 221 w 342"/>
                <a:gd name="T15" fmla="*/ 423 h 426"/>
                <a:gd name="T16" fmla="*/ 233 w 342"/>
                <a:gd name="T17" fmla="*/ 417 h 426"/>
                <a:gd name="T18" fmla="*/ 246 w 342"/>
                <a:gd name="T19" fmla="*/ 417 h 426"/>
                <a:gd name="T20" fmla="*/ 261 w 342"/>
                <a:gd name="T21" fmla="*/ 413 h 426"/>
                <a:gd name="T22" fmla="*/ 279 w 342"/>
                <a:gd name="T23" fmla="*/ 413 h 426"/>
                <a:gd name="T24" fmla="*/ 296 w 342"/>
                <a:gd name="T25" fmla="*/ 405 h 426"/>
                <a:gd name="T26" fmla="*/ 308 w 342"/>
                <a:gd name="T27" fmla="*/ 405 h 426"/>
                <a:gd name="T28" fmla="*/ 342 w 342"/>
                <a:gd name="T29" fmla="*/ 300 h 426"/>
                <a:gd name="T30" fmla="*/ 290 w 342"/>
                <a:gd name="T31" fmla="*/ 263 h 426"/>
                <a:gd name="T32" fmla="*/ 283 w 342"/>
                <a:gd name="T33" fmla="*/ 210 h 426"/>
                <a:gd name="T34" fmla="*/ 190 w 342"/>
                <a:gd name="T35" fmla="*/ 156 h 426"/>
                <a:gd name="T36" fmla="*/ 154 w 342"/>
                <a:gd name="T37" fmla="*/ 135 h 426"/>
                <a:gd name="T38" fmla="*/ 171 w 342"/>
                <a:gd name="T39" fmla="*/ 87 h 426"/>
                <a:gd name="T40" fmla="*/ 150 w 342"/>
                <a:gd name="T41" fmla="*/ 18 h 426"/>
                <a:gd name="T42" fmla="*/ 104 w 342"/>
                <a:gd name="T43" fmla="*/ 0 h 426"/>
                <a:gd name="T44" fmla="*/ 108 w 342"/>
                <a:gd name="T45" fmla="*/ 102 h 426"/>
                <a:gd name="T46" fmla="*/ 108 w 342"/>
                <a:gd name="T47" fmla="*/ 137 h 426"/>
                <a:gd name="T48" fmla="*/ 54 w 342"/>
                <a:gd name="T49" fmla="*/ 141 h 426"/>
                <a:gd name="T50" fmla="*/ 4 w 342"/>
                <a:gd name="T51" fmla="*/ 189 h 426"/>
                <a:gd name="T52" fmla="*/ 0 w 342"/>
                <a:gd name="T53" fmla="*/ 25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74" name="Freeform 360"/>
            <p:cNvSpPr>
              <a:spLocks/>
            </p:cNvSpPr>
            <p:nvPr/>
          </p:nvSpPr>
          <p:spPr bwMode="auto">
            <a:xfrm>
              <a:off x="1814513" y="3330575"/>
              <a:ext cx="1455737" cy="708025"/>
            </a:xfrm>
            <a:custGeom>
              <a:avLst/>
              <a:gdLst>
                <a:gd name="T0" fmla="*/ 136 w 806"/>
                <a:gd name="T1" fmla="*/ 0 h 483"/>
                <a:gd name="T2" fmla="*/ 175 w 806"/>
                <a:gd name="T3" fmla="*/ 102 h 483"/>
                <a:gd name="T4" fmla="*/ 224 w 806"/>
                <a:gd name="T5" fmla="*/ 109 h 483"/>
                <a:gd name="T6" fmla="*/ 217 w 806"/>
                <a:gd name="T7" fmla="*/ 127 h 483"/>
                <a:gd name="T8" fmla="*/ 219 w 806"/>
                <a:gd name="T9" fmla="*/ 132 h 483"/>
                <a:gd name="T10" fmla="*/ 224 w 806"/>
                <a:gd name="T11" fmla="*/ 138 h 483"/>
                <a:gd name="T12" fmla="*/ 236 w 806"/>
                <a:gd name="T13" fmla="*/ 138 h 483"/>
                <a:gd name="T14" fmla="*/ 242 w 806"/>
                <a:gd name="T15" fmla="*/ 142 h 483"/>
                <a:gd name="T16" fmla="*/ 247 w 806"/>
                <a:gd name="T17" fmla="*/ 155 h 483"/>
                <a:gd name="T18" fmla="*/ 247 w 806"/>
                <a:gd name="T19" fmla="*/ 186 h 483"/>
                <a:gd name="T20" fmla="*/ 253 w 806"/>
                <a:gd name="T21" fmla="*/ 201 h 483"/>
                <a:gd name="T22" fmla="*/ 263 w 806"/>
                <a:gd name="T23" fmla="*/ 213 h 483"/>
                <a:gd name="T24" fmla="*/ 274 w 806"/>
                <a:gd name="T25" fmla="*/ 205 h 483"/>
                <a:gd name="T26" fmla="*/ 320 w 806"/>
                <a:gd name="T27" fmla="*/ 155 h 483"/>
                <a:gd name="T28" fmla="*/ 441 w 806"/>
                <a:gd name="T29" fmla="*/ 159 h 483"/>
                <a:gd name="T30" fmla="*/ 516 w 806"/>
                <a:gd name="T31" fmla="*/ 79 h 483"/>
                <a:gd name="T32" fmla="*/ 629 w 806"/>
                <a:gd name="T33" fmla="*/ 67 h 483"/>
                <a:gd name="T34" fmla="*/ 806 w 806"/>
                <a:gd name="T35" fmla="*/ 159 h 483"/>
                <a:gd name="T36" fmla="*/ 806 w 806"/>
                <a:gd name="T37" fmla="*/ 194 h 483"/>
                <a:gd name="T38" fmla="*/ 752 w 806"/>
                <a:gd name="T39" fmla="*/ 198 h 483"/>
                <a:gd name="T40" fmla="*/ 702 w 806"/>
                <a:gd name="T41" fmla="*/ 246 h 483"/>
                <a:gd name="T42" fmla="*/ 698 w 806"/>
                <a:gd name="T43" fmla="*/ 311 h 483"/>
                <a:gd name="T44" fmla="*/ 647 w 806"/>
                <a:gd name="T45" fmla="*/ 374 h 483"/>
                <a:gd name="T46" fmla="*/ 606 w 806"/>
                <a:gd name="T47" fmla="*/ 338 h 483"/>
                <a:gd name="T48" fmla="*/ 476 w 806"/>
                <a:gd name="T49" fmla="*/ 483 h 483"/>
                <a:gd name="T50" fmla="*/ 361 w 806"/>
                <a:gd name="T51" fmla="*/ 318 h 483"/>
                <a:gd name="T52" fmla="*/ 284 w 806"/>
                <a:gd name="T53" fmla="*/ 292 h 483"/>
                <a:gd name="T54" fmla="*/ 198 w 806"/>
                <a:gd name="T55" fmla="*/ 380 h 483"/>
                <a:gd name="T56" fmla="*/ 184 w 806"/>
                <a:gd name="T57" fmla="*/ 365 h 483"/>
                <a:gd name="T58" fmla="*/ 119 w 806"/>
                <a:gd name="T59" fmla="*/ 365 h 483"/>
                <a:gd name="T60" fmla="*/ 40 w 806"/>
                <a:gd name="T61" fmla="*/ 378 h 483"/>
                <a:gd name="T62" fmla="*/ 25 w 806"/>
                <a:gd name="T63" fmla="*/ 389 h 483"/>
                <a:gd name="T64" fmla="*/ 0 w 806"/>
                <a:gd name="T65" fmla="*/ 345 h 483"/>
                <a:gd name="T66" fmla="*/ 6 w 806"/>
                <a:gd name="T67" fmla="*/ 111 h 483"/>
                <a:gd name="T68" fmla="*/ 136 w 806"/>
                <a:gd name="T69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75" name="Freeform 361"/>
            <p:cNvSpPr>
              <a:spLocks/>
            </p:cNvSpPr>
            <p:nvPr/>
          </p:nvSpPr>
          <p:spPr bwMode="auto">
            <a:xfrm>
              <a:off x="2019300" y="3090863"/>
              <a:ext cx="1284288" cy="550862"/>
            </a:xfrm>
            <a:custGeom>
              <a:avLst/>
              <a:gdLst>
                <a:gd name="T0" fmla="*/ 693 w 712"/>
                <a:gd name="T1" fmla="*/ 320 h 374"/>
                <a:gd name="T2" fmla="*/ 689 w 712"/>
                <a:gd name="T3" fmla="*/ 218 h 374"/>
                <a:gd name="T4" fmla="*/ 712 w 712"/>
                <a:gd name="T5" fmla="*/ 98 h 374"/>
                <a:gd name="T6" fmla="*/ 635 w 712"/>
                <a:gd name="T7" fmla="*/ 48 h 374"/>
                <a:gd name="T8" fmla="*/ 559 w 712"/>
                <a:gd name="T9" fmla="*/ 0 h 374"/>
                <a:gd name="T10" fmla="*/ 532 w 712"/>
                <a:gd name="T11" fmla="*/ 23 h 374"/>
                <a:gd name="T12" fmla="*/ 411 w 712"/>
                <a:gd name="T13" fmla="*/ 25 h 374"/>
                <a:gd name="T14" fmla="*/ 413 w 712"/>
                <a:gd name="T15" fmla="*/ 40 h 374"/>
                <a:gd name="T16" fmla="*/ 190 w 712"/>
                <a:gd name="T17" fmla="*/ 38 h 374"/>
                <a:gd name="T18" fmla="*/ 0 w 712"/>
                <a:gd name="T19" fmla="*/ 101 h 374"/>
                <a:gd name="T20" fmla="*/ 23 w 712"/>
                <a:gd name="T21" fmla="*/ 161 h 374"/>
                <a:gd name="T22" fmla="*/ 62 w 712"/>
                <a:gd name="T23" fmla="*/ 263 h 374"/>
                <a:gd name="T24" fmla="*/ 111 w 712"/>
                <a:gd name="T25" fmla="*/ 270 h 374"/>
                <a:gd name="T26" fmla="*/ 104 w 712"/>
                <a:gd name="T27" fmla="*/ 288 h 374"/>
                <a:gd name="T28" fmla="*/ 106 w 712"/>
                <a:gd name="T29" fmla="*/ 293 h 374"/>
                <a:gd name="T30" fmla="*/ 111 w 712"/>
                <a:gd name="T31" fmla="*/ 299 h 374"/>
                <a:gd name="T32" fmla="*/ 123 w 712"/>
                <a:gd name="T33" fmla="*/ 299 h 374"/>
                <a:gd name="T34" fmla="*/ 129 w 712"/>
                <a:gd name="T35" fmla="*/ 303 h 374"/>
                <a:gd name="T36" fmla="*/ 134 w 712"/>
                <a:gd name="T37" fmla="*/ 316 h 374"/>
                <a:gd name="T38" fmla="*/ 134 w 712"/>
                <a:gd name="T39" fmla="*/ 347 h 374"/>
                <a:gd name="T40" fmla="*/ 140 w 712"/>
                <a:gd name="T41" fmla="*/ 362 h 374"/>
                <a:gd name="T42" fmla="*/ 150 w 712"/>
                <a:gd name="T43" fmla="*/ 374 h 374"/>
                <a:gd name="T44" fmla="*/ 161 w 712"/>
                <a:gd name="T45" fmla="*/ 366 h 374"/>
                <a:gd name="T46" fmla="*/ 207 w 712"/>
                <a:gd name="T47" fmla="*/ 316 h 374"/>
                <a:gd name="T48" fmla="*/ 328 w 712"/>
                <a:gd name="T49" fmla="*/ 320 h 374"/>
                <a:gd name="T50" fmla="*/ 403 w 712"/>
                <a:gd name="T51" fmla="*/ 240 h 374"/>
                <a:gd name="T52" fmla="*/ 516 w 712"/>
                <a:gd name="T53" fmla="*/ 228 h 374"/>
                <a:gd name="T54" fmla="*/ 693 w 712"/>
                <a:gd name="T55" fmla="*/ 320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76" name="Freeform 362"/>
            <p:cNvSpPr>
              <a:spLocks/>
            </p:cNvSpPr>
            <p:nvPr/>
          </p:nvSpPr>
          <p:spPr bwMode="auto">
            <a:xfrm>
              <a:off x="1031875" y="2820988"/>
              <a:ext cx="1027113" cy="1347787"/>
            </a:xfrm>
            <a:custGeom>
              <a:avLst/>
              <a:gdLst>
                <a:gd name="T0" fmla="*/ 0 w 568"/>
                <a:gd name="T1" fmla="*/ 695 h 914"/>
                <a:gd name="T2" fmla="*/ 19 w 568"/>
                <a:gd name="T3" fmla="*/ 655 h 914"/>
                <a:gd name="T4" fmla="*/ 125 w 568"/>
                <a:gd name="T5" fmla="*/ 545 h 914"/>
                <a:gd name="T6" fmla="*/ 188 w 568"/>
                <a:gd name="T7" fmla="*/ 522 h 914"/>
                <a:gd name="T8" fmla="*/ 225 w 568"/>
                <a:gd name="T9" fmla="*/ 421 h 914"/>
                <a:gd name="T10" fmla="*/ 309 w 568"/>
                <a:gd name="T11" fmla="*/ 413 h 914"/>
                <a:gd name="T12" fmla="*/ 415 w 568"/>
                <a:gd name="T13" fmla="*/ 277 h 914"/>
                <a:gd name="T14" fmla="*/ 397 w 568"/>
                <a:gd name="T15" fmla="*/ 267 h 914"/>
                <a:gd name="T16" fmla="*/ 384 w 568"/>
                <a:gd name="T17" fmla="*/ 254 h 914"/>
                <a:gd name="T18" fmla="*/ 380 w 568"/>
                <a:gd name="T19" fmla="*/ 238 h 914"/>
                <a:gd name="T20" fmla="*/ 357 w 568"/>
                <a:gd name="T21" fmla="*/ 217 h 914"/>
                <a:gd name="T22" fmla="*/ 342 w 568"/>
                <a:gd name="T23" fmla="*/ 202 h 914"/>
                <a:gd name="T24" fmla="*/ 328 w 568"/>
                <a:gd name="T25" fmla="*/ 189 h 914"/>
                <a:gd name="T26" fmla="*/ 307 w 568"/>
                <a:gd name="T27" fmla="*/ 177 h 914"/>
                <a:gd name="T28" fmla="*/ 296 w 568"/>
                <a:gd name="T29" fmla="*/ 169 h 914"/>
                <a:gd name="T30" fmla="*/ 411 w 568"/>
                <a:gd name="T31" fmla="*/ 118 h 914"/>
                <a:gd name="T32" fmla="*/ 370 w 568"/>
                <a:gd name="T33" fmla="*/ 73 h 914"/>
                <a:gd name="T34" fmla="*/ 559 w 568"/>
                <a:gd name="T35" fmla="*/ 0 h 914"/>
                <a:gd name="T36" fmla="*/ 545 w 568"/>
                <a:gd name="T37" fmla="*/ 286 h 914"/>
                <a:gd name="T38" fmla="*/ 568 w 568"/>
                <a:gd name="T39" fmla="*/ 346 h 914"/>
                <a:gd name="T40" fmla="*/ 438 w 568"/>
                <a:gd name="T41" fmla="*/ 457 h 914"/>
                <a:gd name="T42" fmla="*/ 432 w 568"/>
                <a:gd name="T43" fmla="*/ 691 h 914"/>
                <a:gd name="T44" fmla="*/ 457 w 568"/>
                <a:gd name="T45" fmla="*/ 735 h 914"/>
                <a:gd name="T46" fmla="*/ 449 w 568"/>
                <a:gd name="T47" fmla="*/ 745 h 914"/>
                <a:gd name="T48" fmla="*/ 417 w 568"/>
                <a:gd name="T49" fmla="*/ 780 h 914"/>
                <a:gd name="T50" fmla="*/ 386 w 568"/>
                <a:gd name="T51" fmla="*/ 816 h 914"/>
                <a:gd name="T52" fmla="*/ 361 w 568"/>
                <a:gd name="T53" fmla="*/ 831 h 914"/>
                <a:gd name="T54" fmla="*/ 332 w 568"/>
                <a:gd name="T55" fmla="*/ 866 h 914"/>
                <a:gd name="T56" fmla="*/ 280 w 568"/>
                <a:gd name="T57" fmla="*/ 895 h 914"/>
                <a:gd name="T58" fmla="*/ 253 w 568"/>
                <a:gd name="T59" fmla="*/ 908 h 914"/>
                <a:gd name="T60" fmla="*/ 236 w 568"/>
                <a:gd name="T61" fmla="*/ 910 h 914"/>
                <a:gd name="T62" fmla="*/ 219 w 568"/>
                <a:gd name="T63" fmla="*/ 904 h 914"/>
                <a:gd name="T64" fmla="*/ 202 w 568"/>
                <a:gd name="T65" fmla="*/ 908 h 914"/>
                <a:gd name="T66" fmla="*/ 182 w 568"/>
                <a:gd name="T67" fmla="*/ 914 h 914"/>
                <a:gd name="T68" fmla="*/ 169 w 568"/>
                <a:gd name="T69" fmla="*/ 908 h 914"/>
                <a:gd name="T70" fmla="*/ 148 w 568"/>
                <a:gd name="T71" fmla="*/ 899 h 914"/>
                <a:gd name="T72" fmla="*/ 127 w 568"/>
                <a:gd name="T73" fmla="*/ 877 h 914"/>
                <a:gd name="T74" fmla="*/ 81 w 568"/>
                <a:gd name="T75" fmla="*/ 814 h 914"/>
                <a:gd name="T76" fmla="*/ 44 w 568"/>
                <a:gd name="T77" fmla="*/ 753 h 914"/>
                <a:gd name="T78" fmla="*/ 27 w 568"/>
                <a:gd name="T79" fmla="*/ 732 h 914"/>
                <a:gd name="T80" fmla="*/ 21 w 568"/>
                <a:gd name="T81" fmla="*/ 714 h 914"/>
                <a:gd name="T82" fmla="*/ 0 w 568"/>
                <a:gd name="T83" fmla="*/ 695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77" name="Freeform 363"/>
            <p:cNvSpPr>
              <a:spLocks/>
            </p:cNvSpPr>
            <p:nvPr/>
          </p:nvSpPr>
          <p:spPr bwMode="auto">
            <a:xfrm>
              <a:off x="390525" y="2963863"/>
              <a:ext cx="1392238" cy="877887"/>
            </a:xfrm>
            <a:custGeom>
              <a:avLst/>
              <a:gdLst>
                <a:gd name="T0" fmla="*/ 359 w 774"/>
                <a:gd name="T1" fmla="*/ 595 h 595"/>
                <a:gd name="T2" fmla="*/ 378 w 774"/>
                <a:gd name="T3" fmla="*/ 557 h 595"/>
                <a:gd name="T4" fmla="*/ 484 w 774"/>
                <a:gd name="T5" fmla="*/ 445 h 595"/>
                <a:gd name="T6" fmla="*/ 547 w 774"/>
                <a:gd name="T7" fmla="*/ 422 h 595"/>
                <a:gd name="T8" fmla="*/ 584 w 774"/>
                <a:gd name="T9" fmla="*/ 321 h 595"/>
                <a:gd name="T10" fmla="*/ 668 w 774"/>
                <a:gd name="T11" fmla="*/ 315 h 595"/>
                <a:gd name="T12" fmla="*/ 774 w 774"/>
                <a:gd name="T13" fmla="*/ 177 h 595"/>
                <a:gd name="T14" fmla="*/ 756 w 774"/>
                <a:gd name="T15" fmla="*/ 167 h 595"/>
                <a:gd name="T16" fmla="*/ 743 w 774"/>
                <a:gd name="T17" fmla="*/ 154 h 595"/>
                <a:gd name="T18" fmla="*/ 739 w 774"/>
                <a:gd name="T19" fmla="*/ 138 h 595"/>
                <a:gd name="T20" fmla="*/ 716 w 774"/>
                <a:gd name="T21" fmla="*/ 117 h 595"/>
                <a:gd name="T22" fmla="*/ 701 w 774"/>
                <a:gd name="T23" fmla="*/ 104 h 595"/>
                <a:gd name="T24" fmla="*/ 687 w 774"/>
                <a:gd name="T25" fmla="*/ 90 h 595"/>
                <a:gd name="T26" fmla="*/ 666 w 774"/>
                <a:gd name="T27" fmla="*/ 79 h 595"/>
                <a:gd name="T28" fmla="*/ 655 w 774"/>
                <a:gd name="T29" fmla="*/ 69 h 595"/>
                <a:gd name="T30" fmla="*/ 591 w 774"/>
                <a:gd name="T31" fmla="*/ 100 h 595"/>
                <a:gd name="T32" fmla="*/ 557 w 774"/>
                <a:gd name="T33" fmla="*/ 89 h 595"/>
                <a:gd name="T34" fmla="*/ 513 w 774"/>
                <a:gd name="T35" fmla="*/ 106 h 595"/>
                <a:gd name="T36" fmla="*/ 455 w 774"/>
                <a:gd name="T37" fmla="*/ 89 h 595"/>
                <a:gd name="T38" fmla="*/ 453 w 774"/>
                <a:gd name="T39" fmla="*/ 85 h 595"/>
                <a:gd name="T40" fmla="*/ 451 w 774"/>
                <a:gd name="T41" fmla="*/ 73 h 595"/>
                <a:gd name="T42" fmla="*/ 443 w 774"/>
                <a:gd name="T43" fmla="*/ 60 h 595"/>
                <a:gd name="T44" fmla="*/ 434 w 774"/>
                <a:gd name="T45" fmla="*/ 50 h 595"/>
                <a:gd name="T46" fmla="*/ 409 w 774"/>
                <a:gd name="T47" fmla="*/ 37 h 595"/>
                <a:gd name="T48" fmla="*/ 378 w 774"/>
                <a:gd name="T49" fmla="*/ 27 h 595"/>
                <a:gd name="T50" fmla="*/ 359 w 774"/>
                <a:gd name="T51" fmla="*/ 23 h 595"/>
                <a:gd name="T52" fmla="*/ 334 w 774"/>
                <a:gd name="T53" fmla="*/ 23 h 595"/>
                <a:gd name="T54" fmla="*/ 324 w 774"/>
                <a:gd name="T55" fmla="*/ 6 h 595"/>
                <a:gd name="T56" fmla="*/ 156 w 774"/>
                <a:gd name="T57" fmla="*/ 12 h 595"/>
                <a:gd name="T58" fmla="*/ 12 w 774"/>
                <a:gd name="T59" fmla="*/ 0 h 595"/>
                <a:gd name="T60" fmla="*/ 0 w 774"/>
                <a:gd name="T61" fmla="*/ 102 h 595"/>
                <a:gd name="T62" fmla="*/ 73 w 774"/>
                <a:gd name="T63" fmla="*/ 328 h 595"/>
                <a:gd name="T64" fmla="*/ 359 w 774"/>
                <a:gd name="T65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78" name="Freeform 364"/>
            <p:cNvSpPr>
              <a:spLocks/>
            </p:cNvSpPr>
            <p:nvPr/>
          </p:nvSpPr>
          <p:spPr bwMode="auto">
            <a:xfrm>
              <a:off x="306388" y="1555750"/>
              <a:ext cx="1954212" cy="1566863"/>
            </a:xfrm>
            <a:custGeom>
              <a:avLst/>
              <a:gdLst>
                <a:gd name="T0" fmla="*/ 56 w 1081"/>
                <a:gd name="T1" fmla="*/ 955 h 1061"/>
                <a:gd name="T2" fmla="*/ 200 w 1081"/>
                <a:gd name="T3" fmla="*/ 965 h 1061"/>
                <a:gd name="T4" fmla="*/ 368 w 1081"/>
                <a:gd name="T5" fmla="*/ 961 h 1061"/>
                <a:gd name="T6" fmla="*/ 378 w 1081"/>
                <a:gd name="T7" fmla="*/ 976 h 1061"/>
                <a:gd name="T8" fmla="*/ 403 w 1081"/>
                <a:gd name="T9" fmla="*/ 976 h 1061"/>
                <a:gd name="T10" fmla="*/ 422 w 1081"/>
                <a:gd name="T11" fmla="*/ 982 h 1061"/>
                <a:gd name="T12" fmla="*/ 453 w 1081"/>
                <a:gd name="T13" fmla="*/ 992 h 1061"/>
                <a:gd name="T14" fmla="*/ 478 w 1081"/>
                <a:gd name="T15" fmla="*/ 1005 h 1061"/>
                <a:gd name="T16" fmla="*/ 487 w 1081"/>
                <a:gd name="T17" fmla="*/ 1015 h 1061"/>
                <a:gd name="T18" fmla="*/ 495 w 1081"/>
                <a:gd name="T19" fmla="*/ 1028 h 1061"/>
                <a:gd name="T20" fmla="*/ 497 w 1081"/>
                <a:gd name="T21" fmla="*/ 1040 h 1061"/>
                <a:gd name="T22" fmla="*/ 497 w 1081"/>
                <a:gd name="T23" fmla="*/ 1044 h 1061"/>
                <a:gd name="T24" fmla="*/ 557 w 1081"/>
                <a:gd name="T25" fmla="*/ 1061 h 1061"/>
                <a:gd name="T26" fmla="*/ 601 w 1081"/>
                <a:gd name="T27" fmla="*/ 1044 h 1061"/>
                <a:gd name="T28" fmla="*/ 635 w 1081"/>
                <a:gd name="T29" fmla="*/ 1055 h 1061"/>
                <a:gd name="T30" fmla="*/ 699 w 1081"/>
                <a:gd name="T31" fmla="*/ 1024 h 1061"/>
                <a:gd name="T32" fmla="*/ 814 w 1081"/>
                <a:gd name="T33" fmla="*/ 974 h 1061"/>
                <a:gd name="T34" fmla="*/ 773 w 1081"/>
                <a:gd name="T35" fmla="*/ 928 h 1061"/>
                <a:gd name="T36" fmla="*/ 962 w 1081"/>
                <a:gd name="T37" fmla="*/ 855 h 1061"/>
                <a:gd name="T38" fmla="*/ 1059 w 1081"/>
                <a:gd name="T39" fmla="*/ 815 h 1061"/>
                <a:gd name="T40" fmla="*/ 1059 w 1081"/>
                <a:gd name="T41" fmla="*/ 458 h 1061"/>
                <a:gd name="T42" fmla="*/ 1019 w 1081"/>
                <a:gd name="T43" fmla="*/ 385 h 1061"/>
                <a:gd name="T44" fmla="*/ 1034 w 1081"/>
                <a:gd name="T45" fmla="*/ 360 h 1061"/>
                <a:gd name="T46" fmla="*/ 1081 w 1081"/>
                <a:gd name="T47" fmla="*/ 285 h 1061"/>
                <a:gd name="T48" fmla="*/ 1046 w 1081"/>
                <a:gd name="T49" fmla="*/ 182 h 1061"/>
                <a:gd name="T50" fmla="*/ 1079 w 1081"/>
                <a:gd name="T51" fmla="*/ 57 h 1061"/>
                <a:gd name="T52" fmla="*/ 1029 w 1081"/>
                <a:gd name="T53" fmla="*/ 0 h 1061"/>
                <a:gd name="T54" fmla="*/ 937 w 1081"/>
                <a:gd name="T55" fmla="*/ 101 h 1061"/>
                <a:gd name="T56" fmla="*/ 818 w 1081"/>
                <a:gd name="T57" fmla="*/ 163 h 1061"/>
                <a:gd name="T58" fmla="*/ 747 w 1081"/>
                <a:gd name="T59" fmla="*/ 205 h 1061"/>
                <a:gd name="T60" fmla="*/ 695 w 1081"/>
                <a:gd name="T61" fmla="*/ 243 h 1061"/>
                <a:gd name="T62" fmla="*/ 670 w 1081"/>
                <a:gd name="T63" fmla="*/ 264 h 1061"/>
                <a:gd name="T64" fmla="*/ 658 w 1081"/>
                <a:gd name="T65" fmla="*/ 282 h 1061"/>
                <a:gd name="T66" fmla="*/ 645 w 1081"/>
                <a:gd name="T67" fmla="*/ 310 h 1061"/>
                <a:gd name="T68" fmla="*/ 635 w 1081"/>
                <a:gd name="T69" fmla="*/ 337 h 1061"/>
                <a:gd name="T70" fmla="*/ 624 w 1081"/>
                <a:gd name="T71" fmla="*/ 353 h 1061"/>
                <a:gd name="T72" fmla="*/ 591 w 1081"/>
                <a:gd name="T73" fmla="*/ 362 h 1061"/>
                <a:gd name="T74" fmla="*/ 551 w 1081"/>
                <a:gd name="T75" fmla="*/ 366 h 1061"/>
                <a:gd name="T76" fmla="*/ 535 w 1081"/>
                <a:gd name="T77" fmla="*/ 376 h 1061"/>
                <a:gd name="T78" fmla="*/ 516 w 1081"/>
                <a:gd name="T79" fmla="*/ 397 h 1061"/>
                <a:gd name="T80" fmla="*/ 482 w 1081"/>
                <a:gd name="T81" fmla="*/ 443 h 1061"/>
                <a:gd name="T82" fmla="*/ 445 w 1081"/>
                <a:gd name="T83" fmla="*/ 491 h 1061"/>
                <a:gd name="T84" fmla="*/ 405 w 1081"/>
                <a:gd name="T85" fmla="*/ 541 h 1061"/>
                <a:gd name="T86" fmla="*/ 361 w 1081"/>
                <a:gd name="T87" fmla="*/ 600 h 1061"/>
                <a:gd name="T88" fmla="*/ 332 w 1081"/>
                <a:gd name="T89" fmla="*/ 633 h 1061"/>
                <a:gd name="T90" fmla="*/ 296 w 1081"/>
                <a:gd name="T91" fmla="*/ 648 h 1061"/>
                <a:gd name="T92" fmla="*/ 238 w 1081"/>
                <a:gd name="T93" fmla="*/ 667 h 1061"/>
                <a:gd name="T94" fmla="*/ 184 w 1081"/>
                <a:gd name="T95" fmla="*/ 681 h 1061"/>
                <a:gd name="T96" fmla="*/ 163 w 1081"/>
                <a:gd name="T97" fmla="*/ 679 h 1061"/>
                <a:gd name="T98" fmla="*/ 142 w 1081"/>
                <a:gd name="T99" fmla="*/ 660 h 1061"/>
                <a:gd name="T100" fmla="*/ 138 w 1081"/>
                <a:gd name="T101" fmla="*/ 616 h 1061"/>
                <a:gd name="T102" fmla="*/ 83 w 1081"/>
                <a:gd name="T103" fmla="*/ 610 h 1061"/>
                <a:gd name="T104" fmla="*/ 44 w 1081"/>
                <a:gd name="T105" fmla="*/ 784 h 1061"/>
                <a:gd name="T106" fmla="*/ 29 w 1081"/>
                <a:gd name="T107" fmla="*/ 796 h 1061"/>
                <a:gd name="T108" fmla="*/ 0 w 1081"/>
                <a:gd name="T109" fmla="*/ 784 h 1061"/>
                <a:gd name="T110" fmla="*/ 2 w 1081"/>
                <a:gd name="T111" fmla="*/ 823 h 1061"/>
                <a:gd name="T112" fmla="*/ 52 w 1081"/>
                <a:gd name="T113" fmla="*/ 855 h 1061"/>
                <a:gd name="T114" fmla="*/ 56 w 1081"/>
                <a:gd name="T115" fmla="*/ 955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_tradnl"/>
            </a:p>
          </p:txBody>
        </p:sp>
        <p:sp>
          <p:nvSpPr>
            <p:cNvPr id="379" name="Text Box 365"/>
            <p:cNvSpPr txBox="1">
              <a:spLocks noChangeArrowheads="1"/>
            </p:cNvSpPr>
            <p:nvPr/>
          </p:nvSpPr>
          <p:spPr bwMode="auto">
            <a:xfrm>
              <a:off x="2717800" y="1119188"/>
              <a:ext cx="820738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Vanegas</a:t>
              </a:r>
              <a:endParaRPr lang="es-MX" altLang="x-none" dirty="0"/>
            </a:p>
          </p:txBody>
        </p:sp>
        <p:sp>
          <p:nvSpPr>
            <p:cNvPr id="380" name="Text Box 366"/>
            <p:cNvSpPr txBox="1">
              <a:spLocks noChangeArrowheads="1"/>
            </p:cNvSpPr>
            <p:nvPr/>
          </p:nvSpPr>
          <p:spPr bwMode="auto">
            <a:xfrm>
              <a:off x="2274888" y="1871663"/>
              <a:ext cx="933450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Catorce</a:t>
              </a:r>
              <a:endParaRPr lang="es-MX" altLang="x-none" dirty="0"/>
            </a:p>
          </p:txBody>
        </p:sp>
        <p:sp>
          <p:nvSpPr>
            <p:cNvPr id="381" name="Text Box 367"/>
            <p:cNvSpPr txBox="1">
              <a:spLocks noChangeArrowheads="1"/>
            </p:cNvSpPr>
            <p:nvPr/>
          </p:nvSpPr>
          <p:spPr bwMode="auto">
            <a:xfrm>
              <a:off x="3330575" y="1398588"/>
              <a:ext cx="839788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solidFill>
                    <a:srgbClr val="000000"/>
                  </a:solidFill>
                  <a:latin typeface="Tahoma" charset="0"/>
                </a:rPr>
                <a:t>Cedral</a:t>
              </a:r>
              <a:endParaRPr lang="es-MX" altLang="x-none" dirty="0"/>
            </a:p>
          </p:txBody>
        </p:sp>
        <p:sp>
          <p:nvSpPr>
            <p:cNvPr id="382" name="Text Box 369"/>
            <p:cNvSpPr txBox="1">
              <a:spLocks noChangeArrowheads="1"/>
            </p:cNvSpPr>
            <p:nvPr/>
          </p:nvSpPr>
          <p:spPr bwMode="auto">
            <a:xfrm>
              <a:off x="1031876" y="2522537"/>
              <a:ext cx="935039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Santo Domingo</a:t>
              </a:r>
              <a:endParaRPr lang="es-MX" altLang="x-none"/>
            </a:p>
          </p:txBody>
        </p:sp>
        <p:sp>
          <p:nvSpPr>
            <p:cNvPr id="383" name="Text Box 370"/>
            <p:cNvSpPr txBox="1">
              <a:spLocks noChangeArrowheads="1"/>
            </p:cNvSpPr>
            <p:nvPr/>
          </p:nvSpPr>
          <p:spPr bwMode="auto">
            <a:xfrm>
              <a:off x="692150" y="3244849"/>
              <a:ext cx="1150938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66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Ramos</a:t>
              </a:r>
              <a:endParaRPr lang="es-MX" altLang="x-none"/>
            </a:p>
          </p:txBody>
        </p:sp>
        <p:sp>
          <p:nvSpPr>
            <p:cNvPr id="384" name="Text Box 371"/>
            <p:cNvSpPr txBox="1">
              <a:spLocks noChangeArrowheads="1"/>
            </p:cNvSpPr>
            <p:nvPr/>
          </p:nvSpPr>
          <p:spPr bwMode="auto">
            <a:xfrm>
              <a:off x="2417763" y="2590800"/>
              <a:ext cx="930277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Charcas</a:t>
              </a:r>
              <a:endParaRPr lang="es-MX" altLang="x-none"/>
            </a:p>
          </p:txBody>
        </p:sp>
        <p:sp>
          <p:nvSpPr>
            <p:cNvPr id="385" name="Text Box 372"/>
            <p:cNvSpPr txBox="1">
              <a:spLocks noChangeArrowheads="1"/>
            </p:cNvSpPr>
            <p:nvPr/>
          </p:nvSpPr>
          <p:spPr bwMode="auto">
            <a:xfrm>
              <a:off x="3194049" y="2670175"/>
              <a:ext cx="935039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de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Guadalupe</a:t>
              </a:r>
              <a:endParaRPr lang="es-MX" altLang="x-none"/>
            </a:p>
          </p:txBody>
        </p:sp>
        <p:sp>
          <p:nvSpPr>
            <p:cNvPr id="386" name="Text Box 373"/>
            <p:cNvSpPr txBox="1">
              <a:spLocks noChangeArrowheads="1"/>
            </p:cNvSpPr>
            <p:nvPr/>
          </p:nvSpPr>
          <p:spPr bwMode="auto">
            <a:xfrm>
              <a:off x="3532189" y="2012949"/>
              <a:ext cx="612775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Matehuala</a:t>
              </a:r>
              <a:endParaRPr lang="es-MX" altLang="x-none"/>
            </a:p>
          </p:txBody>
        </p:sp>
        <p:sp>
          <p:nvSpPr>
            <p:cNvPr id="387" name="Text Box 374"/>
            <p:cNvSpPr txBox="1">
              <a:spLocks noChangeArrowheads="1"/>
            </p:cNvSpPr>
            <p:nvPr/>
          </p:nvSpPr>
          <p:spPr bwMode="auto">
            <a:xfrm rot="18208409">
              <a:off x="1223170" y="3268938"/>
              <a:ext cx="1057275" cy="224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Salinas de Hidalgo</a:t>
              </a:r>
              <a:endParaRPr lang="es-MX" altLang="x-none"/>
            </a:p>
          </p:txBody>
        </p:sp>
        <p:sp>
          <p:nvSpPr>
            <p:cNvPr id="388" name="Text Box 375"/>
            <p:cNvSpPr txBox="1">
              <a:spLocks noChangeArrowheads="1"/>
            </p:cNvSpPr>
            <p:nvPr/>
          </p:nvSpPr>
          <p:spPr bwMode="auto">
            <a:xfrm>
              <a:off x="2352676" y="3219450"/>
              <a:ext cx="930277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Venado</a:t>
              </a:r>
              <a:endParaRPr lang="es-MX" altLang="x-none"/>
            </a:p>
          </p:txBody>
        </p:sp>
        <p:sp>
          <p:nvSpPr>
            <p:cNvPr id="389" name="Text Box 376"/>
            <p:cNvSpPr txBox="1">
              <a:spLocks noChangeArrowheads="1"/>
            </p:cNvSpPr>
            <p:nvPr/>
          </p:nvSpPr>
          <p:spPr bwMode="auto">
            <a:xfrm>
              <a:off x="4111624" y="3317876"/>
              <a:ext cx="771525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 err="1">
                  <a:solidFill>
                    <a:srgbClr val="000000"/>
                  </a:solidFill>
                  <a:latin typeface="Tahoma" charset="0"/>
                </a:rPr>
                <a:t>Guadalcázar</a:t>
              </a:r>
              <a:endParaRPr lang="es-MX" altLang="x-none" dirty="0"/>
            </a:p>
          </p:txBody>
        </p:sp>
        <p:sp>
          <p:nvSpPr>
            <p:cNvPr id="390" name="Text Box 377"/>
            <p:cNvSpPr txBox="1">
              <a:spLocks noChangeArrowheads="1"/>
            </p:cNvSpPr>
            <p:nvPr/>
          </p:nvSpPr>
          <p:spPr bwMode="auto">
            <a:xfrm>
              <a:off x="3482975" y="3944937"/>
              <a:ext cx="520700" cy="554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 Villa  Hidalgo</a:t>
              </a:r>
              <a:endParaRPr lang="es-MX" altLang="x-none"/>
            </a:p>
          </p:txBody>
        </p:sp>
        <p:sp>
          <p:nvSpPr>
            <p:cNvPr id="391" name="Text Box 378"/>
            <p:cNvSpPr txBox="1">
              <a:spLocks noChangeArrowheads="1"/>
            </p:cNvSpPr>
            <p:nvPr/>
          </p:nvSpPr>
          <p:spPr bwMode="auto">
            <a:xfrm>
              <a:off x="2289175" y="3581399"/>
              <a:ext cx="1023936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Moctezuma</a:t>
              </a:r>
              <a:endParaRPr lang="es-MX" altLang="x-none"/>
            </a:p>
          </p:txBody>
        </p:sp>
        <p:sp>
          <p:nvSpPr>
            <p:cNvPr id="392" name="Text Box 379"/>
            <p:cNvSpPr txBox="1">
              <a:spLocks noChangeArrowheads="1"/>
            </p:cNvSpPr>
            <p:nvPr/>
          </p:nvSpPr>
          <p:spPr bwMode="auto">
            <a:xfrm>
              <a:off x="3115220" y="3665029"/>
              <a:ext cx="528638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Villa de </a:t>
              </a:r>
            </a:p>
            <a:p>
              <a:pPr algn="ctr"/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Arista</a:t>
              </a:r>
              <a:endParaRPr lang="es-MX" altLang="x-none" dirty="0"/>
            </a:p>
          </p:txBody>
        </p:sp>
        <p:sp>
          <p:nvSpPr>
            <p:cNvPr id="393" name="Text Box 380"/>
            <p:cNvSpPr txBox="1">
              <a:spLocks noChangeArrowheads="1"/>
            </p:cNvSpPr>
            <p:nvPr/>
          </p:nvSpPr>
          <p:spPr bwMode="auto">
            <a:xfrm rot="3026335">
              <a:off x="2144712" y="3995221"/>
              <a:ext cx="754063" cy="224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 err="1">
                  <a:solidFill>
                    <a:srgbClr val="000000"/>
                  </a:solidFill>
                  <a:latin typeface="Tahoma" charset="0"/>
                </a:rPr>
                <a:t>Ahualulco</a:t>
              </a:r>
              <a:endParaRPr lang="es-MX" altLang="x-none" dirty="0"/>
            </a:p>
          </p:txBody>
        </p:sp>
        <p:sp>
          <p:nvSpPr>
            <p:cNvPr id="394" name="Text Box 381"/>
            <p:cNvSpPr txBox="1">
              <a:spLocks noChangeArrowheads="1"/>
            </p:cNvSpPr>
            <p:nvPr/>
          </p:nvSpPr>
          <p:spPr bwMode="auto">
            <a:xfrm>
              <a:off x="7970839" y="4502150"/>
              <a:ext cx="528638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Ébano</a:t>
              </a:r>
              <a:endParaRPr lang="es-MX" altLang="x-none"/>
            </a:p>
          </p:txBody>
        </p:sp>
        <p:sp>
          <p:nvSpPr>
            <p:cNvPr id="395" name="Text Box 382"/>
            <p:cNvSpPr txBox="1">
              <a:spLocks noChangeArrowheads="1"/>
            </p:cNvSpPr>
            <p:nvPr/>
          </p:nvSpPr>
          <p:spPr bwMode="auto">
            <a:xfrm>
              <a:off x="7434264" y="4667249"/>
              <a:ext cx="536575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Tamuín</a:t>
              </a:r>
              <a:endParaRPr lang="es-MX" altLang="x-none"/>
            </a:p>
          </p:txBody>
        </p:sp>
        <p:sp>
          <p:nvSpPr>
            <p:cNvPr id="396" name="Text Box 383"/>
            <p:cNvSpPr txBox="1">
              <a:spLocks noChangeArrowheads="1"/>
            </p:cNvSpPr>
            <p:nvPr/>
          </p:nvSpPr>
          <p:spPr bwMode="auto">
            <a:xfrm>
              <a:off x="6611937" y="4589463"/>
              <a:ext cx="822324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Ciudad Valles</a:t>
              </a:r>
              <a:endParaRPr lang="es-MX" altLang="x-none"/>
            </a:p>
          </p:txBody>
        </p:sp>
        <p:sp>
          <p:nvSpPr>
            <p:cNvPr id="397" name="Text Box 384"/>
            <p:cNvSpPr txBox="1">
              <a:spLocks noChangeArrowheads="1"/>
            </p:cNvSpPr>
            <p:nvPr/>
          </p:nvSpPr>
          <p:spPr bwMode="auto">
            <a:xfrm>
              <a:off x="7319963" y="6235701"/>
              <a:ext cx="622299" cy="295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500">
                  <a:latin typeface="Tahoma" charset="0"/>
                </a:rPr>
                <a:t>Tamazunchale</a:t>
              </a:r>
              <a:endParaRPr lang="es-MX" altLang="x-none"/>
            </a:p>
          </p:txBody>
        </p:sp>
        <p:sp>
          <p:nvSpPr>
            <p:cNvPr id="398" name="Text Box 385"/>
            <p:cNvSpPr txBox="1">
              <a:spLocks noChangeArrowheads="1"/>
            </p:cNvSpPr>
            <p:nvPr/>
          </p:nvSpPr>
          <p:spPr bwMode="auto">
            <a:xfrm>
              <a:off x="7012213" y="5927285"/>
              <a:ext cx="820738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Xilitla</a:t>
              </a:r>
              <a:endParaRPr lang="es-MX" altLang="x-none"/>
            </a:p>
          </p:txBody>
        </p:sp>
        <p:sp>
          <p:nvSpPr>
            <p:cNvPr id="399" name="Text Box 386"/>
            <p:cNvSpPr txBox="1">
              <a:spLocks noChangeArrowheads="1"/>
            </p:cNvSpPr>
            <p:nvPr/>
          </p:nvSpPr>
          <p:spPr bwMode="auto">
            <a:xfrm rot="19544594">
              <a:off x="6057901" y="5485157"/>
              <a:ext cx="614365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Catarina</a:t>
              </a:r>
              <a:endParaRPr lang="es-MX" altLang="x-none"/>
            </a:p>
          </p:txBody>
        </p:sp>
        <p:sp>
          <p:nvSpPr>
            <p:cNvPr id="400" name="Text Box 387"/>
            <p:cNvSpPr txBox="1">
              <a:spLocks noChangeArrowheads="1"/>
            </p:cNvSpPr>
            <p:nvPr/>
          </p:nvSpPr>
          <p:spPr bwMode="auto">
            <a:xfrm rot="2695925">
              <a:off x="5610225" y="5673160"/>
              <a:ext cx="660400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Lagunillas</a:t>
              </a:r>
              <a:endParaRPr lang="es-MX" altLang="x-none"/>
            </a:p>
          </p:txBody>
        </p:sp>
        <p:sp>
          <p:nvSpPr>
            <p:cNvPr id="401" name="Text Box 388"/>
            <p:cNvSpPr txBox="1">
              <a:spLocks noChangeArrowheads="1"/>
            </p:cNvSpPr>
            <p:nvPr/>
          </p:nvSpPr>
          <p:spPr bwMode="auto">
            <a:xfrm rot="3049932">
              <a:off x="6047581" y="3977759"/>
              <a:ext cx="747710" cy="224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El Naranjo</a:t>
              </a:r>
              <a:endParaRPr lang="es-MX" altLang="x-none"/>
            </a:p>
          </p:txBody>
        </p:sp>
        <p:sp>
          <p:nvSpPr>
            <p:cNvPr id="402" name="Text Box 389"/>
            <p:cNvSpPr txBox="1">
              <a:spLocks noChangeArrowheads="1"/>
            </p:cNvSpPr>
            <p:nvPr/>
          </p:nvSpPr>
          <p:spPr bwMode="auto">
            <a:xfrm rot="18831450">
              <a:off x="5045868" y="5436951"/>
              <a:ext cx="617538" cy="449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Ciro de Acosta</a:t>
              </a:r>
              <a:endParaRPr lang="es-MX" altLang="x-none"/>
            </a:p>
          </p:txBody>
        </p:sp>
        <p:sp>
          <p:nvSpPr>
            <p:cNvPr id="403" name="Text Box 390"/>
            <p:cNvSpPr txBox="1">
              <a:spLocks noChangeArrowheads="1"/>
            </p:cNvSpPr>
            <p:nvPr/>
          </p:nvSpPr>
          <p:spPr bwMode="auto">
            <a:xfrm>
              <a:off x="5302250" y="4052888"/>
              <a:ext cx="819151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Ciudad del Maíz</a:t>
              </a:r>
              <a:endParaRPr lang="es-MX" altLang="x-none"/>
            </a:p>
          </p:txBody>
        </p:sp>
        <p:sp>
          <p:nvSpPr>
            <p:cNvPr id="404" name="Text Box 391"/>
            <p:cNvSpPr txBox="1">
              <a:spLocks noChangeArrowheads="1"/>
            </p:cNvSpPr>
            <p:nvPr/>
          </p:nvSpPr>
          <p:spPr bwMode="auto">
            <a:xfrm>
              <a:off x="4922839" y="5156202"/>
              <a:ext cx="822324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Rioverde</a:t>
              </a:r>
              <a:endParaRPr lang="es-MX" altLang="x-none"/>
            </a:p>
          </p:txBody>
        </p:sp>
        <p:sp>
          <p:nvSpPr>
            <p:cNvPr id="405" name="Text Box 392"/>
            <p:cNvSpPr txBox="1">
              <a:spLocks noChangeArrowheads="1"/>
            </p:cNvSpPr>
            <p:nvPr/>
          </p:nvSpPr>
          <p:spPr bwMode="auto">
            <a:xfrm>
              <a:off x="4270374" y="4329111"/>
              <a:ext cx="665162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Villa Juárez</a:t>
              </a:r>
              <a:endParaRPr lang="es-MX" altLang="x-none"/>
            </a:p>
          </p:txBody>
        </p:sp>
        <p:sp>
          <p:nvSpPr>
            <p:cNvPr id="406" name="Text Box 393"/>
            <p:cNvSpPr txBox="1">
              <a:spLocks noChangeArrowheads="1"/>
            </p:cNvSpPr>
            <p:nvPr/>
          </p:nvSpPr>
          <p:spPr bwMode="auto">
            <a:xfrm rot="19534262">
              <a:off x="2117725" y="4265955"/>
              <a:ext cx="1008062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 dirty="0" err="1">
                  <a:latin typeface="Tahoma" charset="0"/>
                </a:rPr>
                <a:t>Mexquitic</a:t>
              </a:r>
              <a:r>
                <a:rPr lang="es-MX" altLang="x-none" sz="600" dirty="0">
                  <a:latin typeface="Tahoma" charset="0"/>
                </a:rPr>
                <a:t> de Carmona</a:t>
              </a:r>
              <a:endParaRPr lang="es-MX" altLang="x-none" dirty="0"/>
            </a:p>
          </p:txBody>
        </p:sp>
        <p:sp>
          <p:nvSpPr>
            <p:cNvPr id="407" name="Text Box 394"/>
            <p:cNvSpPr txBox="1">
              <a:spLocks noChangeArrowheads="1"/>
            </p:cNvSpPr>
            <p:nvPr/>
          </p:nvSpPr>
          <p:spPr bwMode="auto">
            <a:xfrm>
              <a:off x="2657475" y="5127623"/>
              <a:ext cx="822324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Villa de Reyes</a:t>
              </a:r>
              <a:endParaRPr lang="es-MX" altLang="x-none"/>
            </a:p>
          </p:txBody>
        </p:sp>
        <p:sp>
          <p:nvSpPr>
            <p:cNvPr id="408" name="Text Box 395"/>
            <p:cNvSpPr txBox="1">
              <a:spLocks noChangeArrowheads="1"/>
            </p:cNvSpPr>
            <p:nvPr/>
          </p:nvSpPr>
          <p:spPr bwMode="auto">
            <a:xfrm rot="18534207">
              <a:off x="3608389" y="5305702"/>
              <a:ext cx="1127125" cy="224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Tierra Nueva</a:t>
              </a:r>
              <a:endParaRPr lang="es-MX" altLang="x-none"/>
            </a:p>
          </p:txBody>
        </p:sp>
        <p:sp>
          <p:nvSpPr>
            <p:cNvPr id="409" name="Text Box 396"/>
            <p:cNvSpPr txBox="1">
              <a:spLocks noChangeArrowheads="1"/>
            </p:cNvSpPr>
            <p:nvPr/>
          </p:nvSpPr>
          <p:spPr bwMode="auto">
            <a:xfrm rot="20986328">
              <a:off x="3433763" y="5162893"/>
              <a:ext cx="984249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Santa María del  Río</a:t>
              </a:r>
              <a:endParaRPr lang="es-MX" altLang="x-none"/>
            </a:p>
          </p:txBody>
        </p:sp>
        <p:sp>
          <p:nvSpPr>
            <p:cNvPr id="410" name="Text Box 397"/>
            <p:cNvSpPr txBox="1">
              <a:spLocks noChangeArrowheads="1"/>
            </p:cNvSpPr>
            <p:nvPr/>
          </p:nvSpPr>
          <p:spPr bwMode="auto">
            <a:xfrm>
              <a:off x="2741613" y="4168774"/>
              <a:ext cx="458788" cy="813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chemeClr val="bg1"/>
                  </a:solidFill>
                  <a:latin typeface="Tahoma" charset="0"/>
                </a:rPr>
                <a:t>       </a:t>
              </a:r>
            </a:p>
            <a:p>
              <a:r>
                <a:rPr lang="es-MX" altLang="x-none" sz="600" dirty="0">
                  <a:solidFill>
                    <a:schemeClr val="bg1"/>
                  </a:solidFill>
                  <a:latin typeface="Tahoma" charset="0"/>
                </a:rPr>
                <a:t>   </a:t>
              </a:r>
              <a:r>
                <a:rPr lang="es-MX" altLang="x-none" sz="1400" dirty="0">
                  <a:solidFill>
                    <a:schemeClr val="bg1"/>
                  </a:solidFill>
                  <a:latin typeface="Tahoma" charset="0"/>
                </a:rPr>
                <a:t>*</a:t>
              </a:r>
            </a:p>
            <a:p>
              <a:endParaRPr lang="es-MX" altLang="x-none" dirty="0"/>
            </a:p>
          </p:txBody>
        </p:sp>
        <p:sp>
          <p:nvSpPr>
            <p:cNvPr id="411" name="Text Box 398"/>
            <p:cNvSpPr txBox="1">
              <a:spLocks noChangeArrowheads="1"/>
            </p:cNvSpPr>
            <p:nvPr/>
          </p:nvSpPr>
          <p:spPr bwMode="auto">
            <a:xfrm rot="19561308">
              <a:off x="3379938" y="4682906"/>
              <a:ext cx="591563" cy="443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Villa de Zaragoza</a:t>
              </a:r>
              <a:endParaRPr lang="es-MX" altLang="x-none" dirty="0"/>
            </a:p>
          </p:txBody>
        </p:sp>
        <p:sp>
          <p:nvSpPr>
            <p:cNvPr id="412" name="Text Box 399"/>
            <p:cNvSpPr txBox="1">
              <a:spLocks noChangeArrowheads="1"/>
            </p:cNvSpPr>
            <p:nvPr/>
          </p:nvSpPr>
          <p:spPr bwMode="auto">
            <a:xfrm rot="19532797">
              <a:off x="3773488" y="4358030"/>
              <a:ext cx="900112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San Nicolás</a:t>
              </a:r>
            </a:p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Tolentino</a:t>
              </a:r>
              <a:endParaRPr lang="es-MX" altLang="x-none"/>
            </a:p>
          </p:txBody>
        </p:sp>
        <p:sp>
          <p:nvSpPr>
            <p:cNvPr id="413" name="Text Box 400"/>
            <p:cNvSpPr txBox="1">
              <a:spLocks noChangeArrowheads="1"/>
            </p:cNvSpPr>
            <p:nvPr/>
          </p:nvSpPr>
          <p:spPr bwMode="auto">
            <a:xfrm rot="20324290">
              <a:off x="4148139" y="3959454"/>
              <a:ext cx="812800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Cerritos</a:t>
              </a:r>
              <a:endParaRPr lang="es-MX" altLang="x-none"/>
            </a:p>
          </p:txBody>
        </p:sp>
        <p:sp>
          <p:nvSpPr>
            <p:cNvPr id="414" name="Text Box 401"/>
            <p:cNvSpPr txBox="1">
              <a:spLocks noChangeArrowheads="1"/>
            </p:cNvSpPr>
            <p:nvPr/>
          </p:nvSpPr>
          <p:spPr bwMode="auto">
            <a:xfrm rot="18757593">
              <a:off x="3450431" y="4288254"/>
              <a:ext cx="744537" cy="337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Armadillo de los Infantes</a:t>
              </a:r>
              <a:endParaRPr lang="es-MX" altLang="x-none" dirty="0"/>
            </a:p>
          </p:txBody>
        </p:sp>
        <p:sp>
          <p:nvSpPr>
            <p:cNvPr id="415" name="Text Box 403"/>
            <p:cNvSpPr txBox="1">
              <a:spLocks noChangeArrowheads="1"/>
            </p:cNvSpPr>
            <p:nvPr/>
          </p:nvSpPr>
          <p:spPr bwMode="auto">
            <a:xfrm>
              <a:off x="5529263" y="4852988"/>
              <a:ext cx="817562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Cárdenas</a:t>
              </a:r>
              <a:endParaRPr lang="es-MX" altLang="x-none"/>
            </a:p>
          </p:txBody>
        </p:sp>
        <p:sp>
          <p:nvSpPr>
            <p:cNvPr id="416" name="Text Box 404"/>
            <p:cNvSpPr txBox="1">
              <a:spLocks noChangeArrowheads="1"/>
            </p:cNvSpPr>
            <p:nvPr/>
          </p:nvSpPr>
          <p:spPr bwMode="auto">
            <a:xfrm rot="1921718">
              <a:off x="5722938" y="4700817"/>
              <a:ext cx="819151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solidFill>
                    <a:srgbClr val="000000"/>
                  </a:solidFill>
                  <a:latin typeface="Tahoma" charset="0"/>
                </a:rPr>
                <a:t>Alaquines</a:t>
              </a:r>
              <a:endParaRPr lang="es-MX" altLang="x-none" dirty="0"/>
            </a:p>
          </p:txBody>
        </p:sp>
        <p:sp>
          <p:nvSpPr>
            <p:cNvPr id="417" name="Text Box 405"/>
            <p:cNvSpPr txBox="1">
              <a:spLocks noChangeArrowheads="1"/>
            </p:cNvSpPr>
            <p:nvPr/>
          </p:nvSpPr>
          <p:spPr bwMode="auto">
            <a:xfrm rot="2883639">
              <a:off x="6120608" y="5006460"/>
              <a:ext cx="741362" cy="224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Tamasopo</a:t>
              </a:r>
              <a:endParaRPr lang="es-MX" altLang="x-none"/>
            </a:p>
          </p:txBody>
        </p:sp>
        <p:sp>
          <p:nvSpPr>
            <p:cNvPr id="418" name="Text Box 406"/>
            <p:cNvSpPr txBox="1">
              <a:spLocks noChangeArrowheads="1"/>
            </p:cNvSpPr>
            <p:nvPr/>
          </p:nvSpPr>
          <p:spPr bwMode="auto">
            <a:xfrm rot="3699501">
              <a:off x="6658769" y="5374758"/>
              <a:ext cx="738187" cy="224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Aquismón</a:t>
              </a:r>
              <a:endParaRPr lang="es-MX" altLang="x-none" dirty="0"/>
            </a:p>
          </p:txBody>
        </p:sp>
        <p:sp>
          <p:nvSpPr>
            <p:cNvPr id="419" name="Text Box 407"/>
            <p:cNvSpPr txBox="1">
              <a:spLocks noChangeArrowheads="1"/>
            </p:cNvSpPr>
            <p:nvPr/>
          </p:nvSpPr>
          <p:spPr bwMode="auto">
            <a:xfrm>
              <a:off x="1479550" y="5513389"/>
              <a:ext cx="1230313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Cerro de  San Pedro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20" name="Text Box 408"/>
            <p:cNvSpPr txBox="1">
              <a:spLocks noChangeArrowheads="1"/>
            </p:cNvSpPr>
            <p:nvPr/>
          </p:nvSpPr>
          <p:spPr bwMode="auto">
            <a:xfrm>
              <a:off x="836613" y="5373687"/>
              <a:ext cx="1511300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Soledad de Graciano Sánchez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21" name="Text Box 410"/>
            <p:cNvSpPr txBox="1">
              <a:spLocks noChangeArrowheads="1"/>
            </p:cNvSpPr>
            <p:nvPr/>
          </p:nvSpPr>
          <p:spPr bwMode="auto">
            <a:xfrm>
              <a:off x="7285038" y="5313364"/>
              <a:ext cx="669925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Tanlajás</a:t>
              </a:r>
              <a:endParaRPr lang="es-MX" altLang="x-none"/>
            </a:p>
          </p:txBody>
        </p:sp>
        <p:sp>
          <p:nvSpPr>
            <p:cNvPr id="422" name="Text Box 411"/>
            <p:cNvSpPr txBox="1">
              <a:spLocks noChangeArrowheads="1"/>
            </p:cNvSpPr>
            <p:nvPr/>
          </p:nvSpPr>
          <p:spPr bwMode="auto">
            <a:xfrm>
              <a:off x="5422900" y="6070599"/>
              <a:ext cx="830264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Tancanhuitz</a:t>
              </a:r>
              <a:r>
                <a:rPr lang="es-MX" altLang="x-none" sz="600">
                  <a:solidFill>
                    <a:srgbClr val="0000CC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423" name="Text Box 412"/>
            <p:cNvSpPr txBox="1">
              <a:spLocks noChangeArrowheads="1"/>
            </p:cNvSpPr>
            <p:nvPr/>
          </p:nvSpPr>
          <p:spPr bwMode="auto">
            <a:xfrm>
              <a:off x="8294688" y="6345236"/>
              <a:ext cx="841375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 dirty="0" err="1">
                  <a:solidFill>
                    <a:srgbClr val="0000CC"/>
                  </a:solidFill>
                  <a:latin typeface="Tahoma" charset="0"/>
                </a:rPr>
                <a:t>Tampacán</a:t>
              </a:r>
              <a:endParaRPr lang="es-MX" altLang="x-none" b="1" dirty="0">
                <a:solidFill>
                  <a:srgbClr val="0000CC"/>
                </a:solidFill>
              </a:endParaRPr>
            </a:p>
          </p:txBody>
        </p:sp>
        <p:sp>
          <p:nvSpPr>
            <p:cNvPr id="424" name="Text Box 413"/>
            <p:cNvSpPr txBox="1">
              <a:spLocks noChangeArrowheads="1"/>
            </p:cNvSpPr>
            <p:nvPr/>
          </p:nvSpPr>
          <p:spPr bwMode="auto">
            <a:xfrm>
              <a:off x="6419850" y="6253161"/>
              <a:ext cx="685799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Coxcatlán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25" name="Text Box 414"/>
            <p:cNvSpPr txBox="1">
              <a:spLocks noChangeArrowheads="1"/>
            </p:cNvSpPr>
            <p:nvPr/>
          </p:nvSpPr>
          <p:spPr bwMode="auto">
            <a:xfrm>
              <a:off x="7799388" y="5746749"/>
              <a:ext cx="623887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dirty="0">
                  <a:latin typeface="Tahoma" charset="0"/>
                </a:rPr>
                <a:t>San</a:t>
              </a:r>
            </a:p>
            <a:p>
              <a:r>
                <a:rPr lang="es-MX" altLang="x-none" sz="600" dirty="0">
                  <a:latin typeface="Tahoma" charset="0"/>
                </a:rPr>
                <a:t>Martín</a:t>
              </a:r>
              <a:endParaRPr lang="es-MX" altLang="x-none" dirty="0"/>
            </a:p>
          </p:txBody>
        </p:sp>
        <p:sp>
          <p:nvSpPr>
            <p:cNvPr id="426" name="Text Box 415"/>
            <p:cNvSpPr txBox="1">
              <a:spLocks noChangeArrowheads="1"/>
            </p:cNvSpPr>
            <p:nvPr/>
          </p:nvSpPr>
          <p:spPr bwMode="auto">
            <a:xfrm>
              <a:off x="7734300" y="6565900"/>
              <a:ext cx="565150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Matlapa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27" name="Text Box 416"/>
            <p:cNvSpPr txBox="1">
              <a:spLocks noChangeArrowheads="1"/>
            </p:cNvSpPr>
            <p:nvPr/>
          </p:nvSpPr>
          <p:spPr bwMode="auto">
            <a:xfrm>
              <a:off x="5591176" y="5165725"/>
              <a:ext cx="569913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Rayón</a:t>
              </a:r>
              <a:endParaRPr lang="es-MX" altLang="x-none"/>
            </a:p>
          </p:txBody>
        </p:sp>
        <p:sp>
          <p:nvSpPr>
            <p:cNvPr id="428" name="Text Box 417"/>
            <p:cNvSpPr txBox="1">
              <a:spLocks noChangeArrowheads="1"/>
            </p:cNvSpPr>
            <p:nvPr/>
          </p:nvSpPr>
          <p:spPr bwMode="auto">
            <a:xfrm>
              <a:off x="2143124" y="4797426"/>
              <a:ext cx="514349" cy="554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 Villa 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   de</a:t>
              </a:r>
            </a:p>
            <a:p>
              <a:pPr algn="ctr"/>
              <a:r>
                <a:rPr lang="es-MX" altLang="x-none" sz="600">
                  <a:solidFill>
                    <a:srgbClr val="000000"/>
                  </a:solidFill>
                  <a:latin typeface="Tahoma" charset="0"/>
                </a:rPr>
                <a:t>Arriaga</a:t>
              </a:r>
              <a:endParaRPr lang="es-MX" altLang="x-none"/>
            </a:p>
          </p:txBody>
        </p:sp>
        <p:sp>
          <p:nvSpPr>
            <p:cNvPr id="429" name="Text Box 419"/>
            <p:cNvSpPr txBox="1">
              <a:spLocks noChangeArrowheads="1"/>
            </p:cNvSpPr>
            <p:nvPr/>
          </p:nvSpPr>
          <p:spPr bwMode="auto">
            <a:xfrm>
              <a:off x="6115050" y="5970586"/>
              <a:ext cx="825501" cy="2217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es-MX" altLang="x-none" sz="600" b="1" dirty="0" err="1">
                  <a:solidFill>
                    <a:srgbClr val="0000CC"/>
                  </a:solidFill>
                  <a:latin typeface="Tahoma" charset="0"/>
                </a:rPr>
                <a:t>Huehuetlán</a:t>
              </a:r>
              <a:endParaRPr lang="es-MX" altLang="x-none" b="1" dirty="0">
                <a:solidFill>
                  <a:srgbClr val="0000CC"/>
                </a:solidFill>
              </a:endParaRPr>
            </a:p>
          </p:txBody>
        </p:sp>
        <p:cxnSp>
          <p:nvCxnSpPr>
            <p:cNvPr id="430" name="AutoShape 420"/>
            <p:cNvCxnSpPr>
              <a:cxnSpLocks noChangeShapeType="1"/>
              <a:endCxn id="327" idx="1"/>
            </p:cNvCxnSpPr>
            <p:nvPr/>
          </p:nvCxnSpPr>
          <p:spPr bwMode="auto">
            <a:xfrm flipV="1">
              <a:off x="6003925" y="5892800"/>
              <a:ext cx="858838" cy="50800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31" name="Line 421"/>
            <p:cNvSpPr>
              <a:spLocks noChangeShapeType="1"/>
            </p:cNvSpPr>
            <p:nvPr/>
          </p:nvSpPr>
          <p:spPr bwMode="auto">
            <a:xfrm rot="11741429" flipH="1">
              <a:off x="6642100" y="5661025"/>
              <a:ext cx="512763" cy="4175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2" name="Line 422"/>
            <p:cNvSpPr>
              <a:spLocks noChangeShapeType="1"/>
            </p:cNvSpPr>
            <p:nvPr/>
          </p:nvSpPr>
          <p:spPr bwMode="auto">
            <a:xfrm rot="9500069" flipH="1">
              <a:off x="5942013" y="5805488"/>
              <a:ext cx="1387475" cy="587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3" name="Line 423"/>
            <p:cNvSpPr>
              <a:spLocks noChangeShapeType="1"/>
            </p:cNvSpPr>
            <p:nvPr/>
          </p:nvSpPr>
          <p:spPr bwMode="auto">
            <a:xfrm rot="20340828" flipH="1" flipV="1">
              <a:off x="7435850" y="5419725"/>
              <a:ext cx="1003300" cy="1397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4" name="Text Box 424"/>
            <p:cNvSpPr txBox="1">
              <a:spLocks noChangeArrowheads="1"/>
            </p:cNvSpPr>
            <p:nvPr/>
          </p:nvSpPr>
          <p:spPr bwMode="auto">
            <a:xfrm>
              <a:off x="8378825" y="5241926"/>
              <a:ext cx="701675" cy="332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San Antonio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35" name="Line 425"/>
            <p:cNvSpPr>
              <a:spLocks noChangeShapeType="1"/>
            </p:cNvSpPr>
            <p:nvPr/>
          </p:nvSpPr>
          <p:spPr bwMode="auto">
            <a:xfrm rot="20592547" flipH="1" flipV="1">
              <a:off x="7572375" y="5573713"/>
              <a:ext cx="1000125" cy="1778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6" name="Line 426"/>
            <p:cNvSpPr>
              <a:spLocks noChangeShapeType="1"/>
            </p:cNvSpPr>
            <p:nvPr/>
          </p:nvSpPr>
          <p:spPr bwMode="auto">
            <a:xfrm rot="1005902" flipH="1" flipV="1">
              <a:off x="7869238" y="5799138"/>
              <a:ext cx="765175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7" name="Line 427"/>
            <p:cNvSpPr>
              <a:spLocks noChangeShapeType="1"/>
            </p:cNvSpPr>
            <p:nvPr/>
          </p:nvSpPr>
          <p:spPr bwMode="auto">
            <a:xfrm rot="1656383" flipH="1" flipV="1">
              <a:off x="7643813" y="6180138"/>
              <a:ext cx="766762" cy="73025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8" name="Line 428"/>
            <p:cNvSpPr>
              <a:spLocks noChangeShapeType="1"/>
            </p:cNvSpPr>
            <p:nvPr/>
          </p:nvSpPr>
          <p:spPr bwMode="auto">
            <a:xfrm rot="7209221" flipH="1">
              <a:off x="7506494" y="6087269"/>
              <a:ext cx="269875" cy="5413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39" name="Line 429"/>
            <p:cNvSpPr>
              <a:spLocks noChangeShapeType="1"/>
            </p:cNvSpPr>
            <p:nvPr/>
          </p:nvSpPr>
          <p:spPr bwMode="auto">
            <a:xfrm rot="10347816" flipH="1">
              <a:off x="6805613" y="5818188"/>
              <a:ext cx="614362" cy="4365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0" name="Line 430"/>
            <p:cNvSpPr>
              <a:spLocks noChangeShapeType="1"/>
            </p:cNvSpPr>
            <p:nvPr/>
          </p:nvSpPr>
          <p:spPr bwMode="auto">
            <a:xfrm rot="10347816" flipH="1">
              <a:off x="6875463" y="5962650"/>
              <a:ext cx="615950" cy="433388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1" name="Text Box 431"/>
            <p:cNvSpPr txBox="1">
              <a:spLocks noChangeArrowheads="1"/>
            </p:cNvSpPr>
            <p:nvPr/>
          </p:nvSpPr>
          <p:spPr bwMode="auto">
            <a:xfrm>
              <a:off x="6596063" y="6381750"/>
              <a:ext cx="688975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Axtla </a:t>
              </a:r>
              <a:endParaRPr lang="es-MX" altLang="x-none" b="1">
                <a:solidFill>
                  <a:srgbClr val="0000CC"/>
                </a:solidFill>
              </a:endParaRPr>
            </a:p>
          </p:txBody>
        </p:sp>
        <p:sp>
          <p:nvSpPr>
            <p:cNvPr id="442" name="Text Box 433"/>
            <p:cNvSpPr txBox="1">
              <a:spLocks noChangeArrowheads="1"/>
            </p:cNvSpPr>
            <p:nvPr/>
          </p:nvSpPr>
          <p:spPr bwMode="auto">
            <a:xfrm rot="1840914">
              <a:off x="7642226" y="6181955"/>
              <a:ext cx="846138" cy="221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CC9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s-MX" altLang="x-none" sz="600">
                  <a:latin typeface="Tahoma" charset="0"/>
                </a:rPr>
                <a:t>Chalchicuautla</a:t>
              </a:r>
              <a:endParaRPr lang="es-MX" altLang="x-none"/>
            </a:p>
          </p:txBody>
        </p:sp>
        <p:sp>
          <p:nvSpPr>
            <p:cNvPr id="443" name="Line 434"/>
            <p:cNvSpPr>
              <a:spLocks noChangeShapeType="1"/>
            </p:cNvSpPr>
            <p:nvPr/>
          </p:nvSpPr>
          <p:spPr bwMode="auto">
            <a:xfrm rot="9500069" flipH="1">
              <a:off x="2125663" y="4865688"/>
              <a:ext cx="1527175" cy="423862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4" name="Line 442"/>
            <p:cNvSpPr>
              <a:spLocks noChangeShapeType="1"/>
            </p:cNvSpPr>
            <p:nvPr/>
          </p:nvSpPr>
          <p:spPr bwMode="auto">
            <a:xfrm flipV="1">
              <a:off x="2924175" y="4941888"/>
              <a:ext cx="1296988" cy="9350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5" name="Text Box 443"/>
            <p:cNvSpPr txBox="1">
              <a:spLocks noChangeArrowheads="1"/>
            </p:cNvSpPr>
            <p:nvPr/>
          </p:nvSpPr>
          <p:spPr bwMode="auto">
            <a:xfrm>
              <a:off x="2133600" y="5843587"/>
              <a:ext cx="1295400" cy="2217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Ciudad Fernández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46" name="Line 444"/>
            <p:cNvSpPr>
              <a:spLocks noChangeShapeType="1"/>
            </p:cNvSpPr>
            <p:nvPr/>
          </p:nvSpPr>
          <p:spPr bwMode="auto">
            <a:xfrm flipH="1">
              <a:off x="7964488" y="5157788"/>
              <a:ext cx="431800" cy="71437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7" name="Line 445"/>
            <p:cNvSpPr>
              <a:spLocks noChangeShapeType="1"/>
            </p:cNvSpPr>
            <p:nvPr/>
          </p:nvSpPr>
          <p:spPr bwMode="auto">
            <a:xfrm flipH="1">
              <a:off x="3500438" y="1916113"/>
              <a:ext cx="1079500" cy="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  <p:sp>
          <p:nvSpPr>
            <p:cNvPr id="448" name="Text Box 446"/>
            <p:cNvSpPr txBox="1">
              <a:spLocks noChangeArrowheads="1"/>
            </p:cNvSpPr>
            <p:nvPr/>
          </p:nvSpPr>
          <p:spPr bwMode="auto">
            <a:xfrm>
              <a:off x="4551364" y="1801812"/>
              <a:ext cx="1150937" cy="2217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b="1">
                  <a:solidFill>
                    <a:srgbClr val="0000CC"/>
                  </a:solidFill>
                  <a:latin typeface="Tahoma" charset="0"/>
                </a:rPr>
                <a:t>Villa de La Paz</a:t>
              </a:r>
              <a:endParaRPr lang="es-ES" altLang="x-none" sz="600" b="1">
                <a:solidFill>
                  <a:srgbClr val="0000CC"/>
                </a:solidFill>
                <a:latin typeface="Tahoma" charset="0"/>
              </a:endParaRPr>
            </a:p>
          </p:txBody>
        </p:sp>
        <p:sp>
          <p:nvSpPr>
            <p:cNvPr id="449" name="Text Box 447"/>
            <p:cNvSpPr txBox="1">
              <a:spLocks noChangeArrowheads="1"/>
            </p:cNvSpPr>
            <p:nvPr/>
          </p:nvSpPr>
          <p:spPr bwMode="auto">
            <a:xfrm rot="18752422">
              <a:off x="2663031" y="4320005"/>
              <a:ext cx="792163" cy="3373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MX" altLang="x-none" sz="600" dirty="0">
                  <a:latin typeface="Tahoma" charset="0"/>
                </a:rPr>
                <a:t>San Luis Potosí</a:t>
              </a:r>
              <a:endParaRPr lang="es-ES" altLang="x-none" sz="600" dirty="0">
                <a:latin typeface="Tahoma" charset="0"/>
              </a:endParaRPr>
            </a:p>
          </p:txBody>
        </p:sp>
        <p:sp>
          <p:nvSpPr>
            <p:cNvPr id="450" name="Line 448"/>
            <p:cNvSpPr>
              <a:spLocks noChangeShapeType="1"/>
            </p:cNvSpPr>
            <p:nvPr/>
          </p:nvSpPr>
          <p:spPr bwMode="auto">
            <a:xfrm flipV="1">
              <a:off x="2132013" y="4581525"/>
              <a:ext cx="1081087" cy="863600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_tradnl"/>
            </a:p>
          </p:txBody>
        </p:sp>
      </p:grpSp>
      <p:sp>
        <p:nvSpPr>
          <p:cNvPr id="453" name="CuadroTexto 452"/>
          <p:cNvSpPr txBox="1"/>
          <p:nvPr/>
        </p:nvSpPr>
        <p:spPr>
          <a:xfrm>
            <a:off x="206270" y="6375423"/>
            <a:ext cx="75608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smtClean="0"/>
              <a:t>Fuente: Departamento de Vigilancia y Urgencias Epidemiológicas, San Luis Potosí, semana 11, 2018</a:t>
            </a:r>
            <a:endParaRPr lang="es-MX" sz="105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6548762" y="1844993"/>
            <a:ext cx="1771666" cy="738664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s-MX" sz="1400" dirty="0" err="1" smtClean="0"/>
              <a:t>Sem</a:t>
            </a:r>
            <a:r>
              <a:rPr lang="es-MX" sz="1400" dirty="0" smtClean="0"/>
              <a:t> 11: 15 casos</a:t>
            </a:r>
          </a:p>
          <a:p>
            <a:r>
              <a:rPr lang="es-MX" sz="1400" dirty="0"/>
              <a:t> </a:t>
            </a:r>
            <a:r>
              <a:rPr lang="es-MX" sz="1400" dirty="0" smtClean="0"/>
              <a:t>               9 </a:t>
            </a:r>
            <a:r>
              <a:rPr lang="es-MX" sz="1400" dirty="0" err="1"/>
              <a:t>M</a:t>
            </a:r>
            <a:r>
              <a:rPr lang="es-MX" sz="1400" dirty="0" err="1" smtClean="0"/>
              <a:t>un</a:t>
            </a:r>
            <a:endParaRPr lang="es-MX" sz="1400" dirty="0" smtClean="0"/>
          </a:p>
          <a:p>
            <a:r>
              <a:rPr lang="es-MX" sz="1400" dirty="0"/>
              <a:t> </a:t>
            </a:r>
            <a:r>
              <a:rPr lang="es-MX" sz="1400" dirty="0" smtClean="0"/>
              <a:t>               8 MP                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42274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adroTexto 24"/>
          <p:cNvSpPr txBox="1"/>
          <p:nvPr/>
        </p:nvSpPr>
        <p:spPr>
          <a:xfrm>
            <a:off x="2699792" y="332656"/>
            <a:ext cx="6444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V. E. EFE San Luis Potosí</a:t>
            </a:r>
          </a:p>
        </p:txBody>
      </p:sp>
      <p:graphicFrame>
        <p:nvGraphicFramePr>
          <p:cNvPr id="8" name="Gráfico 7"/>
          <p:cNvGraphicFramePr/>
          <p:nvPr>
            <p:extLst>
              <p:ext uri="{D42A27DB-BD31-4B8C-83A1-F6EECF244321}">
                <p14:modId xmlns:p14="http://schemas.microsoft.com/office/powerpoint/2010/main" val="502847845"/>
              </p:ext>
            </p:extLst>
          </p:nvPr>
        </p:nvGraphicFramePr>
        <p:xfrm>
          <a:off x="1083874" y="1052736"/>
          <a:ext cx="7200800" cy="2673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8211244" y="1573224"/>
            <a:ext cx="400110" cy="179904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s-MX" sz="1400" dirty="0" smtClean="0"/>
              <a:t>Tasa de incidencia</a:t>
            </a:r>
            <a:endParaRPr lang="es-MX" sz="1400" dirty="0"/>
          </a:p>
        </p:txBody>
      </p:sp>
      <p:cxnSp>
        <p:nvCxnSpPr>
          <p:cNvPr id="13" name="Conector recto 12"/>
          <p:cNvCxnSpPr/>
          <p:nvPr/>
        </p:nvCxnSpPr>
        <p:spPr>
          <a:xfrm flipV="1">
            <a:off x="1507515" y="2636912"/>
            <a:ext cx="6984776" cy="93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3" name="Gráfico 452"/>
          <p:cNvGraphicFramePr/>
          <p:nvPr>
            <p:extLst>
              <p:ext uri="{D42A27DB-BD31-4B8C-83A1-F6EECF244321}">
                <p14:modId xmlns:p14="http://schemas.microsoft.com/office/powerpoint/2010/main" val="2009572906"/>
              </p:ext>
            </p:extLst>
          </p:nvPr>
        </p:nvGraphicFramePr>
        <p:xfrm>
          <a:off x="1292134" y="4136744"/>
          <a:ext cx="7200157" cy="21068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6" name="CuadroTexto 455"/>
          <p:cNvSpPr txBox="1"/>
          <p:nvPr/>
        </p:nvSpPr>
        <p:spPr>
          <a:xfrm>
            <a:off x="206270" y="6375423"/>
            <a:ext cx="75608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 smtClean="0"/>
              <a:t>Fuente: Departamento de Vigilancia y Urgencias Epidemiológicas, San Luis Potosí, semana 11, 2018</a:t>
            </a:r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227760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453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adroTexto 24"/>
          <p:cNvSpPr txBox="1"/>
          <p:nvPr/>
        </p:nvSpPr>
        <p:spPr>
          <a:xfrm>
            <a:off x="2699792" y="332656"/>
            <a:ext cx="6444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V. E. EFE San Luis Potosí.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467544" y="2189763"/>
            <a:ext cx="8280920" cy="2031325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r>
              <a:rPr lang="es-MX" b="1" u="sng" dirty="0">
                <a:solidFill>
                  <a:schemeClr val="bg1"/>
                </a:solidFill>
              </a:rPr>
              <a:t>Población con mayor riesgo de contraer la enfermedad:</a:t>
            </a:r>
          </a:p>
          <a:p>
            <a:r>
              <a:rPr lang="es-MX" b="1" dirty="0">
                <a:solidFill>
                  <a:schemeClr val="bg1"/>
                </a:solidFill>
              </a:rPr>
              <a:t> </a:t>
            </a:r>
          </a:p>
          <a:p>
            <a:r>
              <a:rPr lang="es-MX" dirty="0">
                <a:solidFill>
                  <a:schemeClr val="bg1"/>
                </a:solidFill>
                <a:sym typeface="Symbol" panose="05050102010706020507" pitchFamily="18" charset="2"/>
              </a:rPr>
              <a:t>	</a:t>
            </a:r>
            <a:r>
              <a:rPr lang="es-MX" dirty="0">
                <a:solidFill>
                  <a:schemeClr val="bg1"/>
                </a:solidFill>
              </a:rPr>
              <a:t> Viajeros internacionales sin antecedente de vacunación. </a:t>
            </a:r>
          </a:p>
          <a:p>
            <a:r>
              <a:rPr lang="es-MX" dirty="0">
                <a:solidFill>
                  <a:schemeClr val="bg1"/>
                </a:solidFill>
                <a:sym typeface="Symbol" panose="05050102010706020507" pitchFamily="18" charset="2"/>
              </a:rPr>
              <a:t>	</a:t>
            </a:r>
            <a:r>
              <a:rPr lang="es-MX" dirty="0">
                <a:solidFill>
                  <a:schemeClr val="bg1"/>
                </a:solidFill>
              </a:rPr>
              <a:t> Menores de 1 año que sean llevados a viajes internacionales. </a:t>
            </a:r>
          </a:p>
          <a:p>
            <a:r>
              <a:rPr lang="es-MX" dirty="0">
                <a:solidFill>
                  <a:schemeClr val="bg1"/>
                </a:solidFill>
                <a:sym typeface="Symbol" panose="05050102010706020507" pitchFamily="18" charset="2"/>
              </a:rPr>
              <a:t>	</a:t>
            </a:r>
            <a:r>
              <a:rPr lang="es-MX" dirty="0">
                <a:solidFill>
                  <a:schemeClr val="bg1"/>
                </a:solidFill>
              </a:rPr>
              <a:t> Contactos de casos confirmados sin antecedentes de vacunación</a:t>
            </a:r>
          </a:p>
          <a:p>
            <a:r>
              <a:rPr lang="es-MX" dirty="0">
                <a:solidFill>
                  <a:schemeClr val="bg1"/>
                </a:solidFill>
                <a:sym typeface="Symbol" panose="05050102010706020507" pitchFamily="18" charset="2"/>
              </a:rPr>
              <a:t>	</a:t>
            </a:r>
            <a:r>
              <a:rPr lang="es-MX" dirty="0">
                <a:solidFill>
                  <a:schemeClr val="bg1"/>
                </a:solidFill>
              </a:rPr>
              <a:t> Trabajadores de consulados, embajadas o que tengan contacto con 	extranjeros y no aseguren su antecedente de vacunación. </a:t>
            </a:r>
          </a:p>
        </p:txBody>
      </p:sp>
    </p:spTree>
    <p:extLst>
      <p:ext uri="{BB962C8B-B14F-4D97-AF65-F5344CB8AC3E}">
        <p14:creationId xmlns:p14="http://schemas.microsoft.com/office/powerpoint/2010/main" val="134942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3474</TotalTime>
  <Words>807</Words>
  <Application>Microsoft Office PowerPoint</Application>
  <PresentationFormat>Presentación en pantalla (4:3)</PresentationFormat>
  <Paragraphs>230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0" baseType="lpstr">
      <vt:lpstr>Aharoni</vt:lpstr>
      <vt:lpstr>Arial</vt:lpstr>
      <vt:lpstr>Calibri</vt:lpstr>
      <vt:lpstr>Symbol</vt:lpstr>
      <vt:lpstr>Tahoma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Conclusiones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Dr. Villanueva</dc:creator>
  <cp:lastModifiedBy>Dra. Sánchez</cp:lastModifiedBy>
  <cp:revision>242</cp:revision>
  <dcterms:created xsi:type="dcterms:W3CDTF">2015-10-01T18:21:08Z</dcterms:created>
  <dcterms:modified xsi:type="dcterms:W3CDTF">2018-03-21T15:37:21Z</dcterms:modified>
</cp:coreProperties>
</file>